
<file path=[Content_Types].xml><?xml version="1.0" encoding="utf-8"?>
<Types xmlns="http://schemas.openxmlformats.org/package/2006/content-types"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8915400" cy="4751388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BFE8"/>
    <a:srgbClr val="E96000"/>
    <a:srgbClr val="58099A"/>
    <a:srgbClr val="003AB5"/>
    <a:srgbClr val="118A2F"/>
    <a:srgbClr val="1F5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48"/>
    <p:restoredTop sz="94658"/>
  </p:normalViewPr>
  <p:slideViewPr>
    <p:cSldViewPr snapToGrid="0">
      <p:cViewPr varScale="1">
        <p:scale>
          <a:sx n="174" d="100"/>
          <a:sy n="174" d="100"/>
        </p:scale>
        <p:origin x="280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svg"/><Relationship Id="rId3" Type="http://schemas.openxmlformats.org/officeDocument/2006/relationships/image" Target="../media/image1.svg"/><Relationship Id="rId7" Type="http://schemas.openxmlformats.org/officeDocument/2006/relationships/image" Target="../media/image5.svg"/><Relationship Id="rId12" Type="http://schemas.openxmlformats.org/officeDocument/2006/relationships/image" Target="../media/image10.svg"/><Relationship Id="rId17" Type="http://schemas.openxmlformats.org/officeDocument/2006/relationships/image" Target="../media/image15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svg"/><Relationship Id="rId5" Type="http://schemas.openxmlformats.org/officeDocument/2006/relationships/image" Target="../media/image3.svg"/><Relationship Id="rId15" Type="http://schemas.openxmlformats.org/officeDocument/2006/relationships/image" Target="../media/image13.sv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svg"/><Relationship Id="rId14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1BD73729-E529-488F-9ACB-89C08FEAA887}"/>
              </a:ext>
            </a:extLst>
          </p:cNvPr>
          <p:cNvSpPr>
            <a:spLocks noGrp="1"/>
          </p:cNvSpPr>
          <p:nvPr/>
        </p:nvSpPr>
        <p:spPr>
          <a:xfrm>
            <a:off x="57150" y="152289"/>
            <a:ext cx="4229100" cy="3324225"/>
          </a:xfrm>
          <a:prstGeom prst="roundRect">
            <a:avLst>
              <a:gd name="adj" fmla="val 1146"/>
            </a:avLst>
          </a:prstGeom>
          <a:solidFill>
            <a:srgbClr val="FFFFFF"/>
          </a:solidFill>
          <a:ln w="9525">
            <a:solidFill>
              <a:srgbClr val="A7BF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FB8E794A-9371-4FE1-9C55-D5C094FDFDB5}"/>
              </a:ext>
            </a:extLst>
          </p:cNvPr>
          <p:cNvSpPr>
            <a:spLocks noGrp="1"/>
          </p:cNvSpPr>
          <p:nvPr/>
        </p:nvSpPr>
        <p:spPr>
          <a:xfrm>
            <a:off x="4400550" y="160226"/>
            <a:ext cx="4457700" cy="3324225"/>
          </a:xfrm>
          <a:prstGeom prst="roundRect">
            <a:avLst>
              <a:gd name="adj" fmla="val 1146"/>
            </a:avLst>
          </a:prstGeom>
          <a:solidFill>
            <a:srgbClr val="FFFFFF"/>
          </a:solidFill>
          <a:ln w="9525">
            <a:solidFill>
              <a:srgbClr val="A7BF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D650384-16A5-4874-95FA-812021822D49}"/>
              </a:ext>
            </a:extLst>
          </p:cNvPr>
          <p:cNvSpPr>
            <a:spLocks noGrp="1"/>
          </p:cNvSpPr>
          <p:nvPr/>
        </p:nvSpPr>
        <p:spPr>
          <a:xfrm>
            <a:off x="57150" y="3533663"/>
            <a:ext cx="8801100" cy="1123950"/>
          </a:xfrm>
          <a:prstGeom prst="roundRect">
            <a:avLst>
              <a:gd name="adj" fmla="val 3390"/>
            </a:avLst>
          </a:prstGeom>
          <a:solidFill>
            <a:srgbClr val="FFFFFF"/>
          </a:solidFill>
          <a:ln w="9525">
            <a:solidFill>
              <a:srgbClr val="A7BF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A7F1FE-BD4B-4CBB-BF55-4BB50DEF036E}"/>
              </a:ext>
            </a:extLst>
          </p:cNvPr>
          <p:cNvSpPr>
            <a:spLocks noGrp="1"/>
          </p:cNvSpPr>
          <p:nvPr/>
        </p:nvSpPr>
        <p:spPr>
          <a:xfrm>
            <a:off x="66675" y="161813"/>
            <a:ext cx="4210050" cy="209550"/>
          </a:xfrm>
          <a:prstGeom prst="rect">
            <a:avLst/>
          </a:prstGeom>
          <a:solidFill>
            <a:srgbClr val="06245D"/>
          </a:solidFill>
          <a:ln w="9525">
            <a:solidFill>
              <a:srgbClr val="06245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6898F6-3CD3-48F8-85B2-D6BAD44EAE7B}"/>
              </a:ext>
            </a:extLst>
          </p:cNvPr>
          <p:cNvSpPr>
            <a:spLocks noGrp="1"/>
          </p:cNvSpPr>
          <p:nvPr/>
        </p:nvSpPr>
        <p:spPr>
          <a:xfrm>
            <a:off x="66675" y="180864"/>
            <a:ext cx="4210050" cy="1619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13" b="1" i="0">
                <a:solidFill>
                  <a:srgbClr val="FFFFFF"/>
                </a:solidFill>
              </a:defRPr>
            </a:pPr>
            <a:r>
              <a:rPr sz="1013" b="1" dirty="0">
                <a:solidFill>
                  <a:srgbClr val="FFFFFF"/>
                </a:solidFill>
              </a:rPr>
              <a:t>A. Two Decarbonization Pathways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B88044-1EFF-4D0A-8898-D01C9AC9712A}"/>
              </a:ext>
            </a:extLst>
          </p:cNvPr>
          <p:cNvSpPr>
            <a:spLocks noGrp="1"/>
          </p:cNvSpPr>
          <p:nvPr/>
        </p:nvSpPr>
        <p:spPr>
          <a:xfrm>
            <a:off x="4410075" y="161813"/>
            <a:ext cx="4438650" cy="209550"/>
          </a:xfrm>
          <a:prstGeom prst="rect">
            <a:avLst/>
          </a:prstGeom>
          <a:solidFill>
            <a:srgbClr val="06245D"/>
          </a:solidFill>
          <a:ln w="9525">
            <a:solidFill>
              <a:srgbClr val="06245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F4CD262-ECC2-4C29-B8CA-E88410C107C4}"/>
              </a:ext>
            </a:extLst>
          </p:cNvPr>
          <p:cNvSpPr>
            <a:spLocks noGrp="1"/>
          </p:cNvSpPr>
          <p:nvPr/>
        </p:nvSpPr>
        <p:spPr>
          <a:xfrm>
            <a:off x="4410075" y="180864"/>
            <a:ext cx="4438650" cy="1619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13" b="1" i="0">
                <a:solidFill>
                  <a:srgbClr val="FFFFFF"/>
                </a:solidFill>
              </a:defRPr>
            </a:pPr>
            <a:r>
              <a:rPr sz="1013" b="1" dirty="0">
                <a:solidFill>
                  <a:srgbClr val="FFFFFF"/>
                </a:solidFill>
              </a:rPr>
              <a:t>B. Cost Dynamics: Marginal Abatement Cost </a:t>
            </a:r>
            <a:r>
              <a:rPr lang="en-US" altLang="zh-CN" sz="1013" b="1" dirty="0">
                <a:solidFill>
                  <a:srgbClr val="FFFFFF"/>
                </a:solidFill>
              </a:rPr>
              <a:t>O</a:t>
            </a:r>
            <a:r>
              <a:rPr sz="1013" b="1" dirty="0">
                <a:solidFill>
                  <a:srgbClr val="FFFFFF"/>
                </a:solidFill>
              </a:rPr>
              <a:t>ver Time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E7A37F9-925A-4F78-B145-809F14C00893}"/>
              </a:ext>
            </a:extLst>
          </p:cNvPr>
          <p:cNvSpPr>
            <a:spLocks noGrp="1"/>
          </p:cNvSpPr>
          <p:nvPr/>
        </p:nvSpPr>
        <p:spPr>
          <a:xfrm>
            <a:off x="66675" y="3543188"/>
            <a:ext cx="8782050" cy="209550"/>
          </a:xfrm>
          <a:prstGeom prst="rect">
            <a:avLst/>
          </a:prstGeom>
          <a:solidFill>
            <a:srgbClr val="06245D"/>
          </a:solidFill>
          <a:ln w="9525">
            <a:solidFill>
              <a:srgbClr val="06245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E2B839A-AF0C-4E97-8EB1-C9B7A91223D6}"/>
              </a:ext>
            </a:extLst>
          </p:cNvPr>
          <p:cNvSpPr>
            <a:spLocks noGrp="1"/>
          </p:cNvSpPr>
          <p:nvPr/>
        </p:nvSpPr>
        <p:spPr>
          <a:xfrm>
            <a:off x="66675" y="3562239"/>
            <a:ext cx="8782050" cy="1619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13" b="1" i="0">
                <a:solidFill>
                  <a:srgbClr val="FFFFFF"/>
                </a:solidFill>
              </a:defRPr>
            </a:pPr>
            <a:r>
              <a:rPr sz="1013" b="1" dirty="0">
                <a:solidFill>
                  <a:srgbClr val="FFFFFF"/>
                </a:solidFill>
              </a:rPr>
              <a:t>C. Outcomes of Accelerated Pathways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0919911-C5A7-419C-8445-C443DF723259}"/>
              </a:ext>
            </a:extLst>
          </p:cNvPr>
          <p:cNvSpPr>
            <a:spLocks noGrp="1"/>
          </p:cNvSpPr>
          <p:nvPr/>
        </p:nvSpPr>
        <p:spPr>
          <a:xfrm>
            <a:off x="428625" y="476138"/>
            <a:ext cx="133350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75" b="1" i="0">
                <a:solidFill>
                  <a:srgbClr val="FF0000"/>
                </a:solidFill>
              </a:defRPr>
            </a:pPr>
            <a:r>
              <a:rPr sz="1000" b="1" dirty="0">
                <a:solidFill>
                  <a:srgbClr val="FF0000"/>
                </a:solidFill>
              </a:rPr>
              <a:t>Delayed Transition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E579FD8-8EFC-4871-B515-6BD50C89327E}"/>
              </a:ext>
            </a:extLst>
          </p:cNvPr>
          <p:cNvSpPr>
            <a:spLocks noGrp="1"/>
          </p:cNvSpPr>
          <p:nvPr/>
        </p:nvSpPr>
        <p:spPr>
          <a:xfrm>
            <a:off x="2676525" y="476138"/>
            <a:ext cx="13906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75" b="1" i="0">
                <a:solidFill>
                  <a:srgbClr val="003AB5"/>
                </a:solidFill>
              </a:defRPr>
            </a:pPr>
            <a:r>
              <a:rPr sz="1000" b="1" dirty="0">
                <a:solidFill>
                  <a:srgbClr val="003AB5"/>
                </a:solidFill>
              </a:rPr>
              <a:t>Accelerated Transition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A8F1AEC-90B0-4C3A-83FE-CB1B11AD3BCD}"/>
              </a:ext>
            </a:extLst>
          </p:cNvPr>
          <p:cNvSpPr>
            <a:spLocks noGrp="1"/>
          </p:cNvSpPr>
          <p:nvPr/>
        </p:nvSpPr>
        <p:spPr>
          <a:xfrm>
            <a:off x="276225" y="704739"/>
            <a:ext cx="1657350" cy="409575"/>
          </a:xfrm>
          <a:prstGeom prst="roundRect">
            <a:avLst>
              <a:gd name="adj" fmla="val 11628"/>
            </a:avLst>
          </a:prstGeom>
          <a:solidFill>
            <a:srgbClr val="FFFAFA"/>
          </a:solidFill>
          <a:ln w="9525">
            <a:solidFill>
              <a:srgbClr val="FF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2EBD8F1-65A2-42AE-8006-A7F34663756D}"/>
              </a:ext>
            </a:extLst>
          </p:cNvPr>
          <p:cNvSpPr>
            <a:spLocks noGrp="1"/>
          </p:cNvSpPr>
          <p:nvPr/>
        </p:nvSpPr>
        <p:spPr>
          <a:xfrm>
            <a:off x="771525" y="714264"/>
            <a:ext cx="10477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>
              <a:defRPr sz="638" b="0" i="0">
                <a:solidFill>
                  <a:srgbClr val="000000"/>
                </a:solidFill>
              </a:defRPr>
            </a:pPr>
            <a:r>
              <a:rPr sz="900" dirty="0">
                <a:solidFill>
                  <a:srgbClr val="000000"/>
                </a:solidFill>
              </a:rPr>
              <a:t>Delayed deployment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5CCEF77C-4FF0-466C-9B73-25B40F3508CF}"/>
              </a:ext>
            </a:extLst>
          </p:cNvPr>
          <p:cNvSpPr>
            <a:spLocks noGrp="1"/>
          </p:cNvSpPr>
          <p:nvPr/>
        </p:nvSpPr>
        <p:spPr>
          <a:xfrm>
            <a:off x="276225" y="1209564"/>
            <a:ext cx="1657350" cy="409575"/>
          </a:xfrm>
          <a:prstGeom prst="roundRect">
            <a:avLst>
              <a:gd name="adj" fmla="val 11628"/>
            </a:avLst>
          </a:prstGeom>
          <a:solidFill>
            <a:srgbClr val="FFFAFA"/>
          </a:solidFill>
          <a:ln w="9525">
            <a:solidFill>
              <a:srgbClr val="FF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5374533-716B-4584-A5CC-3D6C6BF2570C}"/>
              </a:ext>
            </a:extLst>
          </p:cNvPr>
          <p:cNvSpPr>
            <a:spLocks noGrp="1"/>
          </p:cNvSpPr>
          <p:nvPr/>
        </p:nvSpPr>
        <p:spPr>
          <a:xfrm>
            <a:off x="771525" y="1228614"/>
            <a:ext cx="1047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>
              <a:defRPr sz="638" b="0" i="0">
                <a:solidFill>
                  <a:srgbClr val="000000"/>
                </a:solidFill>
              </a:defRPr>
            </a:pPr>
            <a:r>
              <a:rPr sz="900" dirty="0">
                <a:solidFill>
                  <a:srgbClr val="000000"/>
                </a:solidFill>
              </a:rPr>
              <a:t>Fossil lock-in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42FA9126-2C91-4D96-BEE3-91A5B807ACB3}"/>
              </a:ext>
            </a:extLst>
          </p:cNvPr>
          <p:cNvSpPr>
            <a:spLocks noGrp="1"/>
          </p:cNvSpPr>
          <p:nvPr/>
        </p:nvSpPr>
        <p:spPr>
          <a:xfrm>
            <a:off x="276225" y="1723914"/>
            <a:ext cx="1657350" cy="409575"/>
          </a:xfrm>
          <a:prstGeom prst="roundRect">
            <a:avLst>
              <a:gd name="adj" fmla="val 11628"/>
            </a:avLst>
          </a:prstGeom>
          <a:solidFill>
            <a:srgbClr val="FFFAFA"/>
          </a:solidFill>
          <a:ln w="9525">
            <a:solidFill>
              <a:srgbClr val="FF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DE2453C-9645-4B5B-8832-3DF878138770}"/>
              </a:ext>
            </a:extLst>
          </p:cNvPr>
          <p:cNvSpPr>
            <a:spLocks noGrp="1"/>
          </p:cNvSpPr>
          <p:nvPr/>
        </p:nvSpPr>
        <p:spPr>
          <a:xfrm>
            <a:off x="771525" y="1735013"/>
            <a:ext cx="10477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>
              <a:defRPr sz="638" b="0" i="0">
                <a:solidFill>
                  <a:srgbClr val="000000"/>
                </a:solidFill>
              </a:defRPr>
            </a:pPr>
            <a:r>
              <a:rPr sz="900" dirty="0">
                <a:solidFill>
                  <a:srgbClr val="000000"/>
                </a:solidFill>
              </a:rPr>
              <a:t>Late infrastructure</a:t>
            </a:r>
          </a:p>
          <a:p>
            <a:pPr>
              <a:defRPr sz="638" b="0" i="0">
                <a:solidFill>
                  <a:srgbClr val="000000"/>
                </a:solidFill>
              </a:defRPr>
            </a:pPr>
            <a:r>
              <a:rPr sz="900" dirty="0">
                <a:solidFill>
                  <a:srgbClr val="000000"/>
                </a:solidFill>
              </a:rPr>
              <a:t>build-out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BB0A1F16-5FCF-4BDD-99D1-17EC3EA4A0A6}"/>
              </a:ext>
            </a:extLst>
          </p:cNvPr>
          <p:cNvSpPr>
            <a:spLocks noGrp="1"/>
          </p:cNvSpPr>
          <p:nvPr/>
        </p:nvSpPr>
        <p:spPr>
          <a:xfrm>
            <a:off x="276225" y="2238263"/>
            <a:ext cx="1657350" cy="438150"/>
          </a:xfrm>
          <a:prstGeom prst="roundRect">
            <a:avLst>
              <a:gd name="adj" fmla="val 10870"/>
            </a:avLst>
          </a:prstGeom>
          <a:solidFill>
            <a:srgbClr val="FFFAFA"/>
          </a:solidFill>
          <a:ln w="9525">
            <a:solidFill>
              <a:srgbClr val="FF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F151DF0-E032-4BF6-BB11-608C4B934391}"/>
              </a:ext>
            </a:extLst>
          </p:cNvPr>
          <p:cNvSpPr>
            <a:spLocks noGrp="1"/>
          </p:cNvSpPr>
          <p:nvPr/>
        </p:nvSpPr>
        <p:spPr>
          <a:xfrm>
            <a:off x="771525" y="2247788"/>
            <a:ext cx="10477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>
              <a:defRPr sz="638" b="0" i="0">
                <a:solidFill>
                  <a:srgbClr val="000000"/>
                </a:solidFill>
              </a:defRPr>
            </a:pPr>
            <a:r>
              <a:rPr sz="900" dirty="0">
                <a:solidFill>
                  <a:srgbClr val="000000"/>
                </a:solidFill>
              </a:rPr>
              <a:t>Compressed transition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8480B6FA-F36C-4E10-8CC9-45E0CEB6894C}"/>
              </a:ext>
            </a:extLst>
          </p:cNvPr>
          <p:cNvSpPr>
            <a:spLocks noGrp="1"/>
          </p:cNvSpPr>
          <p:nvPr/>
        </p:nvSpPr>
        <p:spPr>
          <a:xfrm>
            <a:off x="276225" y="2771664"/>
            <a:ext cx="1657350" cy="466725"/>
          </a:xfrm>
          <a:prstGeom prst="roundRect">
            <a:avLst>
              <a:gd name="adj" fmla="val 10204"/>
            </a:avLst>
          </a:prstGeom>
          <a:solidFill>
            <a:srgbClr val="FFFAFA"/>
          </a:solidFill>
          <a:ln w="9525">
            <a:solidFill>
              <a:srgbClr val="FF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5DC713A-9B13-4AD8-8659-030C7A747008}"/>
              </a:ext>
            </a:extLst>
          </p:cNvPr>
          <p:cNvSpPr>
            <a:spLocks noGrp="1"/>
          </p:cNvSpPr>
          <p:nvPr/>
        </p:nvSpPr>
        <p:spPr>
          <a:xfrm>
            <a:off x="771525" y="2784337"/>
            <a:ext cx="1047750" cy="4476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>
              <a:defRPr sz="638" b="0" i="0">
                <a:solidFill>
                  <a:srgbClr val="000000"/>
                </a:solidFill>
              </a:defRPr>
            </a:pPr>
            <a:r>
              <a:rPr sz="900" dirty="0">
                <a:solidFill>
                  <a:srgbClr val="000000"/>
                </a:solidFill>
              </a:rPr>
              <a:t>Higher cumulative</a:t>
            </a:r>
          </a:p>
          <a:p>
            <a:pPr>
              <a:defRPr sz="638" b="0" i="0">
                <a:solidFill>
                  <a:srgbClr val="000000"/>
                </a:solidFill>
              </a:defRPr>
            </a:pPr>
            <a:r>
              <a:rPr sz="900" dirty="0">
                <a:solidFill>
                  <a:srgbClr val="000000"/>
                </a:solidFill>
              </a:rPr>
              <a:t>abatement costs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96A391AE-DC08-4181-9B1E-339AD8035BEC}"/>
              </a:ext>
            </a:extLst>
          </p:cNvPr>
          <p:cNvSpPr>
            <a:spLocks noGrp="1"/>
          </p:cNvSpPr>
          <p:nvPr/>
        </p:nvSpPr>
        <p:spPr>
          <a:xfrm>
            <a:off x="2552700" y="704739"/>
            <a:ext cx="1562100" cy="409575"/>
          </a:xfrm>
          <a:prstGeom prst="roundRect">
            <a:avLst>
              <a:gd name="adj" fmla="val 11628"/>
            </a:avLst>
          </a:prstGeom>
          <a:solidFill>
            <a:srgbClr val="F8FBFF"/>
          </a:solidFill>
          <a:ln w="9525">
            <a:solidFill>
              <a:srgbClr val="9DBD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FA3C3F8-CB6F-4B1D-A98A-C1575D5688A3}"/>
              </a:ext>
            </a:extLst>
          </p:cNvPr>
          <p:cNvSpPr>
            <a:spLocks noGrp="1"/>
          </p:cNvSpPr>
          <p:nvPr/>
        </p:nvSpPr>
        <p:spPr>
          <a:xfrm>
            <a:off x="3038475" y="715838"/>
            <a:ext cx="9715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>
              <a:defRPr sz="638" b="0" i="0">
                <a:solidFill>
                  <a:srgbClr val="000000"/>
                </a:solidFill>
              </a:defRPr>
            </a:pPr>
            <a:r>
              <a:rPr sz="900" dirty="0">
                <a:solidFill>
                  <a:srgbClr val="000000"/>
                </a:solidFill>
              </a:rPr>
              <a:t>Early deployment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5EEF7728-3C7E-4F64-AF92-5CED9A61B347}"/>
              </a:ext>
            </a:extLst>
          </p:cNvPr>
          <p:cNvSpPr>
            <a:spLocks noGrp="1"/>
          </p:cNvSpPr>
          <p:nvPr/>
        </p:nvSpPr>
        <p:spPr>
          <a:xfrm>
            <a:off x="2552700" y="1209564"/>
            <a:ext cx="1562100" cy="409575"/>
          </a:xfrm>
          <a:prstGeom prst="roundRect">
            <a:avLst>
              <a:gd name="adj" fmla="val 11628"/>
            </a:avLst>
          </a:prstGeom>
          <a:solidFill>
            <a:srgbClr val="F8FBFF"/>
          </a:solidFill>
          <a:ln w="9525">
            <a:solidFill>
              <a:srgbClr val="9DBD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D35C9D3-804A-4FB8-ABF7-42EB226E13B3}"/>
              </a:ext>
            </a:extLst>
          </p:cNvPr>
          <p:cNvSpPr>
            <a:spLocks noGrp="1"/>
          </p:cNvSpPr>
          <p:nvPr/>
        </p:nvSpPr>
        <p:spPr>
          <a:xfrm>
            <a:off x="3038475" y="1222237"/>
            <a:ext cx="9715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>
              <a:defRPr sz="638" b="0" i="0">
                <a:solidFill>
                  <a:srgbClr val="000000"/>
                </a:solidFill>
              </a:defRPr>
            </a:pPr>
            <a:r>
              <a:rPr sz="900" dirty="0">
                <a:solidFill>
                  <a:srgbClr val="000000"/>
                </a:solidFill>
              </a:rPr>
              <a:t>Technology learning</a:t>
            </a: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DCF87213-8EAB-4373-8A07-3FD2206EAE85}"/>
              </a:ext>
            </a:extLst>
          </p:cNvPr>
          <p:cNvSpPr>
            <a:spLocks noGrp="1"/>
          </p:cNvSpPr>
          <p:nvPr/>
        </p:nvSpPr>
        <p:spPr>
          <a:xfrm>
            <a:off x="2552700" y="1723914"/>
            <a:ext cx="1562100" cy="409575"/>
          </a:xfrm>
          <a:prstGeom prst="roundRect">
            <a:avLst>
              <a:gd name="adj" fmla="val 11628"/>
            </a:avLst>
          </a:prstGeom>
          <a:solidFill>
            <a:srgbClr val="F8FBFF"/>
          </a:solidFill>
          <a:ln w="9525">
            <a:solidFill>
              <a:srgbClr val="9DBDF7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6B45D6F-EF68-44A2-9387-4F5B093EF0F4}"/>
              </a:ext>
            </a:extLst>
          </p:cNvPr>
          <p:cNvSpPr>
            <a:spLocks noGrp="1"/>
          </p:cNvSpPr>
          <p:nvPr/>
        </p:nvSpPr>
        <p:spPr>
          <a:xfrm>
            <a:off x="3038475" y="1735013"/>
            <a:ext cx="971550" cy="409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>
              <a:defRPr sz="638" b="0" i="0">
                <a:solidFill>
                  <a:srgbClr val="000000"/>
                </a:solidFill>
              </a:defRPr>
            </a:pPr>
            <a:r>
              <a:rPr sz="900" dirty="0">
                <a:solidFill>
                  <a:srgbClr val="000000"/>
                </a:solidFill>
              </a:rPr>
              <a:t>Infrastructure</a:t>
            </a:r>
          </a:p>
          <a:p>
            <a:pPr>
              <a:defRPr sz="638" b="0" i="0">
                <a:solidFill>
                  <a:srgbClr val="000000"/>
                </a:solidFill>
              </a:defRPr>
            </a:pPr>
            <a:r>
              <a:rPr sz="900" dirty="0">
                <a:solidFill>
                  <a:srgbClr val="000000"/>
                </a:solidFill>
              </a:rPr>
              <a:t>coordination</a:t>
            </a: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AD0357D7-0325-4B8C-9B25-9C6B3D5662A1}"/>
              </a:ext>
            </a:extLst>
          </p:cNvPr>
          <p:cNvSpPr>
            <a:spLocks noGrp="1"/>
          </p:cNvSpPr>
          <p:nvPr/>
        </p:nvSpPr>
        <p:spPr>
          <a:xfrm>
            <a:off x="2552700" y="2238263"/>
            <a:ext cx="1562100" cy="438150"/>
          </a:xfrm>
          <a:prstGeom prst="roundRect">
            <a:avLst>
              <a:gd name="adj" fmla="val 10870"/>
            </a:avLst>
          </a:prstGeom>
          <a:solidFill>
            <a:srgbClr val="F8FBFF"/>
          </a:solidFill>
          <a:ln w="9525">
            <a:solidFill>
              <a:srgbClr val="9DBD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3D31AC1-01A6-4984-A316-CCD0AEC1B80A}"/>
              </a:ext>
            </a:extLst>
          </p:cNvPr>
          <p:cNvSpPr>
            <a:spLocks noGrp="1"/>
          </p:cNvSpPr>
          <p:nvPr/>
        </p:nvSpPr>
        <p:spPr>
          <a:xfrm>
            <a:off x="3038475" y="2238264"/>
            <a:ext cx="9715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>
              <a:defRPr sz="638" b="0" i="0">
                <a:solidFill>
                  <a:srgbClr val="000000"/>
                </a:solidFill>
              </a:defRPr>
            </a:pPr>
            <a:r>
              <a:rPr sz="900" dirty="0">
                <a:solidFill>
                  <a:srgbClr val="000000"/>
                </a:solidFill>
              </a:rPr>
              <a:t>Industrial ecosystem</a:t>
            </a:r>
          </a:p>
          <a:p>
            <a:pPr>
              <a:defRPr sz="638" b="0" i="0">
                <a:solidFill>
                  <a:srgbClr val="000000"/>
                </a:solidFill>
              </a:defRPr>
            </a:pPr>
            <a:r>
              <a:rPr sz="900" dirty="0">
                <a:solidFill>
                  <a:srgbClr val="000000"/>
                </a:solidFill>
              </a:rPr>
              <a:t>development</a:t>
            </a: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B429C4A7-1158-48B0-B25D-92E6B1E91DD9}"/>
              </a:ext>
            </a:extLst>
          </p:cNvPr>
          <p:cNvSpPr>
            <a:spLocks noGrp="1"/>
          </p:cNvSpPr>
          <p:nvPr/>
        </p:nvSpPr>
        <p:spPr>
          <a:xfrm>
            <a:off x="2552700" y="2771664"/>
            <a:ext cx="1562100" cy="466725"/>
          </a:xfrm>
          <a:prstGeom prst="roundRect">
            <a:avLst>
              <a:gd name="adj" fmla="val 10204"/>
            </a:avLst>
          </a:prstGeom>
          <a:solidFill>
            <a:srgbClr val="F8FBFF"/>
          </a:solidFill>
          <a:ln w="9525">
            <a:solidFill>
              <a:srgbClr val="9DBD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4501716A-3C07-4E29-BA9F-B4B4219E9914}"/>
              </a:ext>
            </a:extLst>
          </p:cNvPr>
          <p:cNvSpPr>
            <a:spLocks noGrp="1"/>
          </p:cNvSpPr>
          <p:nvPr/>
        </p:nvSpPr>
        <p:spPr>
          <a:xfrm>
            <a:off x="3038475" y="2790714"/>
            <a:ext cx="9715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>
              <a:defRPr sz="638" b="0" i="0">
                <a:solidFill>
                  <a:srgbClr val="000000"/>
                </a:solidFill>
              </a:defRPr>
            </a:pPr>
            <a:r>
              <a:rPr sz="900" dirty="0">
                <a:solidFill>
                  <a:srgbClr val="000000"/>
                </a:solidFill>
              </a:rPr>
              <a:t>Lower cumulative</a:t>
            </a:r>
          </a:p>
          <a:p>
            <a:pPr>
              <a:defRPr sz="638" b="0" i="0">
                <a:solidFill>
                  <a:srgbClr val="000000"/>
                </a:solidFill>
              </a:defRPr>
            </a:pPr>
            <a:r>
              <a:rPr sz="900" dirty="0">
                <a:solidFill>
                  <a:srgbClr val="000000"/>
                </a:solidFill>
              </a:rPr>
              <a:t>abatement costs</a:t>
            </a:r>
          </a:p>
        </p:txBody>
      </p:sp>
      <p:sp>
        <p:nvSpPr>
          <p:cNvPr id="43" name="Freeform 42">
            <a:extLst>
              <a:ext uri="{FF2B5EF4-FFF2-40B4-BE49-F238E27FC236}">
                <a16:creationId xmlns:a16="http://schemas.microsoft.com/office/drawing/2014/main" id="{6E10A3CC-0A71-4FD3-824B-1229771109FF}"/>
              </a:ext>
            </a:extLst>
          </p:cNvPr>
          <p:cNvSpPr>
            <a:spLocks noGrp="1"/>
          </p:cNvSpPr>
          <p:nvPr/>
        </p:nvSpPr>
        <p:spPr>
          <a:xfrm>
            <a:off x="1104901" y="1123838"/>
            <a:ext cx="953" cy="95250"/>
          </a:xfrm>
          <a:custGeom>
            <a:avLst/>
            <a:gdLst/>
            <a:ahLst/>
            <a:cxnLst/>
            <a:rect l="0" t="0" r="0" b="0"/>
            <a:pathLst>
              <a:path w="953" h="95250">
                <a:moveTo>
                  <a:pt x="0" y="0"/>
                </a:moveTo>
                <a:lnTo>
                  <a:pt x="0" y="95250"/>
                </a:lnTo>
              </a:path>
            </a:pathLst>
          </a:custGeom>
          <a:noFill/>
          <a:ln w="10478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Freeform 43">
            <a:extLst>
              <a:ext uri="{FF2B5EF4-FFF2-40B4-BE49-F238E27FC236}">
                <a16:creationId xmlns:a16="http://schemas.microsoft.com/office/drawing/2014/main" id="{67C41B83-940D-48F1-97D9-25B74624141C}"/>
              </a:ext>
            </a:extLst>
          </p:cNvPr>
          <p:cNvSpPr>
            <a:spLocks noGrp="1"/>
          </p:cNvSpPr>
          <p:nvPr/>
        </p:nvSpPr>
        <p:spPr>
          <a:xfrm>
            <a:off x="1081089" y="1171464"/>
            <a:ext cx="47625" cy="47625"/>
          </a:xfrm>
          <a:custGeom>
            <a:avLst/>
            <a:gdLst/>
            <a:ahLst/>
            <a:cxnLst/>
            <a:rect l="0" t="0" r="0" b="0"/>
            <a:pathLst>
              <a:path w="47625" h="47625">
                <a:moveTo>
                  <a:pt x="0" y="0"/>
                </a:moveTo>
                <a:lnTo>
                  <a:pt x="47625" y="0"/>
                </a:lnTo>
                <a:lnTo>
                  <a:pt x="23813" y="47625"/>
                </a:lnTo>
                <a:close/>
              </a:path>
            </a:pathLst>
          </a:custGeom>
          <a:solidFill>
            <a:srgbClr val="002060"/>
          </a:solidFill>
          <a:ln w="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22957037-92AE-408D-9646-917FAA6D04AA}"/>
              </a:ext>
            </a:extLst>
          </p:cNvPr>
          <p:cNvSpPr>
            <a:spLocks noGrp="1"/>
          </p:cNvSpPr>
          <p:nvPr/>
        </p:nvSpPr>
        <p:spPr>
          <a:xfrm>
            <a:off x="1104901" y="1628663"/>
            <a:ext cx="953" cy="95250"/>
          </a:xfrm>
          <a:custGeom>
            <a:avLst/>
            <a:gdLst/>
            <a:ahLst/>
            <a:cxnLst/>
            <a:rect l="0" t="0" r="0" b="0"/>
            <a:pathLst>
              <a:path w="953" h="95250">
                <a:moveTo>
                  <a:pt x="0" y="0"/>
                </a:moveTo>
                <a:lnTo>
                  <a:pt x="0" y="95250"/>
                </a:lnTo>
              </a:path>
            </a:pathLst>
          </a:custGeom>
          <a:noFill/>
          <a:ln w="10478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Freeform 45">
            <a:extLst>
              <a:ext uri="{FF2B5EF4-FFF2-40B4-BE49-F238E27FC236}">
                <a16:creationId xmlns:a16="http://schemas.microsoft.com/office/drawing/2014/main" id="{DC0E1A9D-208A-4869-9F07-F3DE2E5582AE}"/>
              </a:ext>
            </a:extLst>
          </p:cNvPr>
          <p:cNvSpPr>
            <a:spLocks noGrp="1"/>
          </p:cNvSpPr>
          <p:nvPr/>
        </p:nvSpPr>
        <p:spPr>
          <a:xfrm>
            <a:off x="1081089" y="1676289"/>
            <a:ext cx="47625" cy="47625"/>
          </a:xfrm>
          <a:custGeom>
            <a:avLst/>
            <a:gdLst/>
            <a:ahLst/>
            <a:cxnLst/>
            <a:rect l="0" t="0" r="0" b="0"/>
            <a:pathLst>
              <a:path w="47625" h="47625">
                <a:moveTo>
                  <a:pt x="0" y="0"/>
                </a:moveTo>
                <a:lnTo>
                  <a:pt x="47625" y="0"/>
                </a:lnTo>
                <a:lnTo>
                  <a:pt x="23813" y="47625"/>
                </a:lnTo>
                <a:close/>
              </a:path>
            </a:pathLst>
          </a:custGeom>
          <a:solidFill>
            <a:srgbClr val="002060"/>
          </a:solidFill>
          <a:ln w="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Freeform 46">
            <a:extLst>
              <a:ext uri="{FF2B5EF4-FFF2-40B4-BE49-F238E27FC236}">
                <a16:creationId xmlns:a16="http://schemas.microsoft.com/office/drawing/2014/main" id="{1EFE9780-866F-483A-8199-69DE73D9EAB1}"/>
              </a:ext>
            </a:extLst>
          </p:cNvPr>
          <p:cNvSpPr>
            <a:spLocks noGrp="1"/>
          </p:cNvSpPr>
          <p:nvPr/>
        </p:nvSpPr>
        <p:spPr>
          <a:xfrm>
            <a:off x="1104901" y="2143013"/>
            <a:ext cx="953" cy="95250"/>
          </a:xfrm>
          <a:custGeom>
            <a:avLst/>
            <a:gdLst/>
            <a:ahLst/>
            <a:cxnLst/>
            <a:rect l="0" t="0" r="0" b="0"/>
            <a:pathLst>
              <a:path w="953" h="95250">
                <a:moveTo>
                  <a:pt x="0" y="0"/>
                </a:moveTo>
                <a:lnTo>
                  <a:pt x="0" y="95250"/>
                </a:lnTo>
              </a:path>
            </a:pathLst>
          </a:custGeom>
          <a:noFill/>
          <a:ln w="10478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Freeform 47">
            <a:extLst>
              <a:ext uri="{FF2B5EF4-FFF2-40B4-BE49-F238E27FC236}">
                <a16:creationId xmlns:a16="http://schemas.microsoft.com/office/drawing/2014/main" id="{4F53F599-C0DD-43A9-92EE-11F7FAE1F3AE}"/>
              </a:ext>
            </a:extLst>
          </p:cNvPr>
          <p:cNvSpPr>
            <a:spLocks noGrp="1"/>
          </p:cNvSpPr>
          <p:nvPr/>
        </p:nvSpPr>
        <p:spPr>
          <a:xfrm>
            <a:off x="1081089" y="2190639"/>
            <a:ext cx="47625" cy="47625"/>
          </a:xfrm>
          <a:custGeom>
            <a:avLst/>
            <a:gdLst/>
            <a:ahLst/>
            <a:cxnLst/>
            <a:rect l="0" t="0" r="0" b="0"/>
            <a:pathLst>
              <a:path w="47625" h="47625">
                <a:moveTo>
                  <a:pt x="0" y="0"/>
                </a:moveTo>
                <a:lnTo>
                  <a:pt x="47625" y="0"/>
                </a:lnTo>
                <a:lnTo>
                  <a:pt x="23813" y="47625"/>
                </a:lnTo>
                <a:close/>
              </a:path>
            </a:pathLst>
          </a:custGeom>
          <a:solidFill>
            <a:srgbClr val="002060"/>
          </a:solidFill>
          <a:ln w="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9" name="Freeform 48">
            <a:extLst>
              <a:ext uri="{FF2B5EF4-FFF2-40B4-BE49-F238E27FC236}">
                <a16:creationId xmlns:a16="http://schemas.microsoft.com/office/drawing/2014/main" id="{B59DF715-27E7-4779-AC0F-B1E07080EF7C}"/>
              </a:ext>
            </a:extLst>
          </p:cNvPr>
          <p:cNvSpPr>
            <a:spLocks noGrp="1"/>
          </p:cNvSpPr>
          <p:nvPr/>
        </p:nvSpPr>
        <p:spPr>
          <a:xfrm>
            <a:off x="1104901" y="2685938"/>
            <a:ext cx="953" cy="95250"/>
          </a:xfrm>
          <a:custGeom>
            <a:avLst/>
            <a:gdLst/>
            <a:ahLst/>
            <a:cxnLst/>
            <a:rect l="0" t="0" r="0" b="0"/>
            <a:pathLst>
              <a:path w="953" h="95250">
                <a:moveTo>
                  <a:pt x="0" y="0"/>
                </a:moveTo>
                <a:lnTo>
                  <a:pt x="0" y="95250"/>
                </a:lnTo>
              </a:path>
            </a:pathLst>
          </a:custGeom>
          <a:noFill/>
          <a:ln w="10478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0" name="Freeform 49">
            <a:extLst>
              <a:ext uri="{FF2B5EF4-FFF2-40B4-BE49-F238E27FC236}">
                <a16:creationId xmlns:a16="http://schemas.microsoft.com/office/drawing/2014/main" id="{6003D771-B471-4910-A26D-81B89BFDB24E}"/>
              </a:ext>
            </a:extLst>
          </p:cNvPr>
          <p:cNvSpPr>
            <a:spLocks noGrp="1"/>
          </p:cNvSpPr>
          <p:nvPr/>
        </p:nvSpPr>
        <p:spPr>
          <a:xfrm>
            <a:off x="1081089" y="2733564"/>
            <a:ext cx="47625" cy="47625"/>
          </a:xfrm>
          <a:custGeom>
            <a:avLst/>
            <a:gdLst/>
            <a:ahLst/>
            <a:cxnLst/>
            <a:rect l="0" t="0" r="0" b="0"/>
            <a:pathLst>
              <a:path w="47625" h="47625">
                <a:moveTo>
                  <a:pt x="0" y="0"/>
                </a:moveTo>
                <a:lnTo>
                  <a:pt x="47625" y="0"/>
                </a:lnTo>
                <a:lnTo>
                  <a:pt x="23813" y="47625"/>
                </a:lnTo>
                <a:close/>
              </a:path>
            </a:pathLst>
          </a:custGeom>
          <a:solidFill>
            <a:srgbClr val="002060"/>
          </a:solidFill>
          <a:ln w="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6841A19F-67C9-443C-A4BF-6E665A5B3C69}"/>
              </a:ext>
            </a:extLst>
          </p:cNvPr>
          <p:cNvSpPr>
            <a:spLocks noGrp="1"/>
          </p:cNvSpPr>
          <p:nvPr/>
        </p:nvSpPr>
        <p:spPr>
          <a:xfrm>
            <a:off x="3371851" y="1123838"/>
            <a:ext cx="953" cy="95250"/>
          </a:xfrm>
          <a:custGeom>
            <a:avLst/>
            <a:gdLst/>
            <a:ahLst/>
            <a:cxnLst/>
            <a:rect l="0" t="0" r="0" b="0"/>
            <a:pathLst>
              <a:path w="953" h="95250">
                <a:moveTo>
                  <a:pt x="0" y="0"/>
                </a:moveTo>
                <a:lnTo>
                  <a:pt x="0" y="95250"/>
                </a:lnTo>
              </a:path>
            </a:pathLst>
          </a:custGeom>
          <a:noFill/>
          <a:ln w="10478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Freeform 51">
            <a:extLst>
              <a:ext uri="{FF2B5EF4-FFF2-40B4-BE49-F238E27FC236}">
                <a16:creationId xmlns:a16="http://schemas.microsoft.com/office/drawing/2014/main" id="{4E252A2E-8C8C-4639-A040-D23B37692F4B}"/>
              </a:ext>
            </a:extLst>
          </p:cNvPr>
          <p:cNvSpPr>
            <a:spLocks noGrp="1"/>
          </p:cNvSpPr>
          <p:nvPr/>
        </p:nvSpPr>
        <p:spPr>
          <a:xfrm>
            <a:off x="3348039" y="1171464"/>
            <a:ext cx="47625" cy="47625"/>
          </a:xfrm>
          <a:custGeom>
            <a:avLst/>
            <a:gdLst/>
            <a:ahLst/>
            <a:cxnLst/>
            <a:rect l="0" t="0" r="0" b="0"/>
            <a:pathLst>
              <a:path w="47625" h="47625">
                <a:moveTo>
                  <a:pt x="0" y="0"/>
                </a:moveTo>
                <a:lnTo>
                  <a:pt x="47625" y="0"/>
                </a:lnTo>
                <a:lnTo>
                  <a:pt x="23813" y="47625"/>
                </a:lnTo>
                <a:close/>
              </a:path>
            </a:pathLst>
          </a:custGeom>
          <a:solidFill>
            <a:srgbClr val="002060"/>
          </a:solidFill>
          <a:ln w="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3" name="Freeform 52">
            <a:extLst>
              <a:ext uri="{FF2B5EF4-FFF2-40B4-BE49-F238E27FC236}">
                <a16:creationId xmlns:a16="http://schemas.microsoft.com/office/drawing/2014/main" id="{65C3E2A3-FDD0-4293-AF0A-94C6CC4A3BE5}"/>
              </a:ext>
            </a:extLst>
          </p:cNvPr>
          <p:cNvSpPr>
            <a:spLocks noGrp="1"/>
          </p:cNvSpPr>
          <p:nvPr/>
        </p:nvSpPr>
        <p:spPr>
          <a:xfrm>
            <a:off x="3371851" y="1628663"/>
            <a:ext cx="953" cy="95250"/>
          </a:xfrm>
          <a:custGeom>
            <a:avLst/>
            <a:gdLst/>
            <a:ahLst/>
            <a:cxnLst/>
            <a:rect l="0" t="0" r="0" b="0"/>
            <a:pathLst>
              <a:path w="953" h="95250">
                <a:moveTo>
                  <a:pt x="0" y="0"/>
                </a:moveTo>
                <a:lnTo>
                  <a:pt x="0" y="95250"/>
                </a:lnTo>
              </a:path>
            </a:pathLst>
          </a:custGeom>
          <a:noFill/>
          <a:ln w="10478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4" name="Freeform 53">
            <a:extLst>
              <a:ext uri="{FF2B5EF4-FFF2-40B4-BE49-F238E27FC236}">
                <a16:creationId xmlns:a16="http://schemas.microsoft.com/office/drawing/2014/main" id="{EAC05088-A352-4704-B2A1-372EC9B73BB6}"/>
              </a:ext>
            </a:extLst>
          </p:cNvPr>
          <p:cNvSpPr>
            <a:spLocks noGrp="1"/>
          </p:cNvSpPr>
          <p:nvPr/>
        </p:nvSpPr>
        <p:spPr>
          <a:xfrm>
            <a:off x="3348039" y="1676289"/>
            <a:ext cx="47625" cy="47625"/>
          </a:xfrm>
          <a:custGeom>
            <a:avLst/>
            <a:gdLst/>
            <a:ahLst/>
            <a:cxnLst/>
            <a:rect l="0" t="0" r="0" b="0"/>
            <a:pathLst>
              <a:path w="47625" h="47625">
                <a:moveTo>
                  <a:pt x="0" y="0"/>
                </a:moveTo>
                <a:lnTo>
                  <a:pt x="47625" y="0"/>
                </a:lnTo>
                <a:lnTo>
                  <a:pt x="23813" y="47625"/>
                </a:lnTo>
                <a:close/>
              </a:path>
            </a:pathLst>
          </a:custGeom>
          <a:solidFill>
            <a:srgbClr val="002060"/>
          </a:solidFill>
          <a:ln w="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5" name="Freeform 54">
            <a:extLst>
              <a:ext uri="{FF2B5EF4-FFF2-40B4-BE49-F238E27FC236}">
                <a16:creationId xmlns:a16="http://schemas.microsoft.com/office/drawing/2014/main" id="{4071C155-1F57-478B-961F-0C93E2821C81}"/>
              </a:ext>
            </a:extLst>
          </p:cNvPr>
          <p:cNvSpPr>
            <a:spLocks noGrp="1"/>
          </p:cNvSpPr>
          <p:nvPr/>
        </p:nvSpPr>
        <p:spPr>
          <a:xfrm>
            <a:off x="3371851" y="2143013"/>
            <a:ext cx="953" cy="95250"/>
          </a:xfrm>
          <a:custGeom>
            <a:avLst/>
            <a:gdLst/>
            <a:ahLst/>
            <a:cxnLst/>
            <a:rect l="0" t="0" r="0" b="0"/>
            <a:pathLst>
              <a:path w="953" h="95250">
                <a:moveTo>
                  <a:pt x="0" y="0"/>
                </a:moveTo>
                <a:lnTo>
                  <a:pt x="0" y="95250"/>
                </a:lnTo>
              </a:path>
            </a:pathLst>
          </a:custGeom>
          <a:noFill/>
          <a:ln w="10478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6" name="Freeform 55">
            <a:extLst>
              <a:ext uri="{FF2B5EF4-FFF2-40B4-BE49-F238E27FC236}">
                <a16:creationId xmlns:a16="http://schemas.microsoft.com/office/drawing/2014/main" id="{EB3E8591-4BBC-4B0C-BC4D-EC5D7DF581D5}"/>
              </a:ext>
            </a:extLst>
          </p:cNvPr>
          <p:cNvSpPr>
            <a:spLocks noGrp="1"/>
          </p:cNvSpPr>
          <p:nvPr/>
        </p:nvSpPr>
        <p:spPr>
          <a:xfrm>
            <a:off x="3348039" y="2190639"/>
            <a:ext cx="47625" cy="47625"/>
          </a:xfrm>
          <a:custGeom>
            <a:avLst/>
            <a:gdLst/>
            <a:ahLst/>
            <a:cxnLst/>
            <a:rect l="0" t="0" r="0" b="0"/>
            <a:pathLst>
              <a:path w="47625" h="47625">
                <a:moveTo>
                  <a:pt x="0" y="0"/>
                </a:moveTo>
                <a:lnTo>
                  <a:pt x="47625" y="0"/>
                </a:lnTo>
                <a:lnTo>
                  <a:pt x="23813" y="47625"/>
                </a:lnTo>
                <a:close/>
              </a:path>
            </a:pathLst>
          </a:custGeom>
          <a:solidFill>
            <a:srgbClr val="002060"/>
          </a:solidFill>
          <a:ln w="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209602BD-423D-4C91-BCEA-96AA2B5C2A8B}"/>
              </a:ext>
            </a:extLst>
          </p:cNvPr>
          <p:cNvSpPr>
            <a:spLocks noGrp="1"/>
          </p:cNvSpPr>
          <p:nvPr/>
        </p:nvSpPr>
        <p:spPr>
          <a:xfrm>
            <a:off x="3371851" y="2685938"/>
            <a:ext cx="953" cy="95250"/>
          </a:xfrm>
          <a:custGeom>
            <a:avLst/>
            <a:gdLst/>
            <a:ahLst/>
            <a:cxnLst/>
            <a:rect l="0" t="0" r="0" b="0"/>
            <a:pathLst>
              <a:path w="953" h="95250">
                <a:moveTo>
                  <a:pt x="0" y="0"/>
                </a:moveTo>
                <a:lnTo>
                  <a:pt x="0" y="95250"/>
                </a:lnTo>
              </a:path>
            </a:pathLst>
          </a:custGeom>
          <a:noFill/>
          <a:ln w="10478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8" name="Freeform 57">
            <a:extLst>
              <a:ext uri="{FF2B5EF4-FFF2-40B4-BE49-F238E27FC236}">
                <a16:creationId xmlns:a16="http://schemas.microsoft.com/office/drawing/2014/main" id="{13ACB77F-7108-475A-A16F-6BE0E38F6C6C}"/>
              </a:ext>
            </a:extLst>
          </p:cNvPr>
          <p:cNvSpPr>
            <a:spLocks noGrp="1"/>
          </p:cNvSpPr>
          <p:nvPr/>
        </p:nvSpPr>
        <p:spPr>
          <a:xfrm>
            <a:off x="3348039" y="2733564"/>
            <a:ext cx="47625" cy="47625"/>
          </a:xfrm>
          <a:custGeom>
            <a:avLst/>
            <a:gdLst/>
            <a:ahLst/>
            <a:cxnLst/>
            <a:rect l="0" t="0" r="0" b="0"/>
            <a:pathLst>
              <a:path w="47625" h="47625">
                <a:moveTo>
                  <a:pt x="0" y="0"/>
                </a:moveTo>
                <a:lnTo>
                  <a:pt x="47625" y="0"/>
                </a:lnTo>
                <a:lnTo>
                  <a:pt x="23813" y="47625"/>
                </a:lnTo>
                <a:close/>
              </a:path>
            </a:pathLst>
          </a:custGeom>
          <a:solidFill>
            <a:srgbClr val="002060"/>
          </a:solidFill>
          <a:ln w="0">
            <a:solidFill>
              <a:srgbClr val="00206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9" name="Right Arrow 58">
            <a:extLst>
              <a:ext uri="{FF2B5EF4-FFF2-40B4-BE49-F238E27FC236}">
                <a16:creationId xmlns:a16="http://schemas.microsoft.com/office/drawing/2014/main" id="{04AB5201-0902-45E6-9923-D0AF2B10ECCE}"/>
              </a:ext>
            </a:extLst>
          </p:cNvPr>
          <p:cNvSpPr>
            <a:spLocks noGrp="1"/>
          </p:cNvSpPr>
          <p:nvPr/>
        </p:nvSpPr>
        <p:spPr>
          <a:xfrm>
            <a:off x="2076450" y="1675888"/>
            <a:ext cx="361950" cy="533400"/>
          </a:xfrm>
          <a:prstGeom prst="rightArrow">
            <a:avLst/>
          </a:prstGeom>
          <a:gradFill>
            <a:gsLst>
              <a:gs pos="0">
                <a:srgbClr val="D1D5DB"/>
              </a:gs>
              <a:gs pos="100000">
                <a:srgbClr val="6B7280"/>
              </a:gs>
            </a:gsLst>
            <a:lin ang="0"/>
          </a:gradFill>
          <a:ln w="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D1A4E03C-D2E8-4AA2-BB15-B21DA91A9563}"/>
              </a:ext>
            </a:extLst>
          </p:cNvPr>
          <p:cNvSpPr>
            <a:spLocks noGrp="1"/>
          </p:cNvSpPr>
          <p:nvPr/>
        </p:nvSpPr>
        <p:spPr>
          <a:xfrm>
            <a:off x="1927767" y="2181514"/>
            <a:ext cx="634458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540" b="1" i="0">
                <a:solidFill>
                  <a:srgbClr val="003AB5"/>
                </a:solidFill>
              </a:defRPr>
            </a:pPr>
            <a:r>
              <a:rPr sz="800" b="1" dirty="0">
                <a:solidFill>
                  <a:srgbClr val="003AB5"/>
                </a:solidFill>
              </a:rPr>
              <a:t>Transition</a:t>
            </a:r>
          </a:p>
          <a:p>
            <a:pPr algn="ctr">
              <a:defRPr sz="540" b="1" i="0">
                <a:solidFill>
                  <a:srgbClr val="003AB5"/>
                </a:solidFill>
              </a:defRPr>
            </a:pPr>
            <a:r>
              <a:rPr sz="800" b="1" dirty="0">
                <a:solidFill>
                  <a:srgbClr val="003AB5"/>
                </a:solidFill>
              </a:rPr>
              <a:t>pathway</a:t>
            </a:r>
          </a:p>
          <a:p>
            <a:pPr algn="ctr">
              <a:defRPr sz="540" b="1" i="0">
                <a:solidFill>
                  <a:srgbClr val="003AB5"/>
                </a:solidFill>
              </a:defRPr>
            </a:pPr>
            <a:r>
              <a:rPr sz="800" b="1" dirty="0">
                <a:solidFill>
                  <a:srgbClr val="003AB5"/>
                </a:solidFill>
              </a:rPr>
              <a:t>shapes</a:t>
            </a:r>
          </a:p>
          <a:p>
            <a:pPr algn="ctr">
              <a:defRPr sz="540" b="1" i="0">
                <a:solidFill>
                  <a:srgbClr val="003AB5"/>
                </a:solidFill>
              </a:defRPr>
            </a:pPr>
            <a:r>
              <a:rPr sz="800" b="1" dirty="0">
                <a:solidFill>
                  <a:srgbClr val="003AB5"/>
                </a:solidFill>
              </a:rPr>
              <a:t>future costs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D5D955B4-E5CB-4723-B52A-E8D7857F8315}"/>
              </a:ext>
            </a:extLst>
          </p:cNvPr>
          <p:cNvSpPr>
            <a:spLocks noGrp="1"/>
          </p:cNvSpPr>
          <p:nvPr/>
        </p:nvSpPr>
        <p:spPr>
          <a:xfrm>
            <a:off x="4953000" y="476138"/>
            <a:ext cx="3332797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638" b="1" i="0">
                <a:solidFill>
                  <a:srgbClr val="003AB5"/>
                </a:solidFill>
              </a:defRPr>
            </a:pPr>
            <a:r>
              <a:rPr sz="800" b="1" dirty="0">
                <a:solidFill>
                  <a:srgbClr val="003AB5"/>
                </a:solidFill>
              </a:rPr>
              <a:t>Accelerated pathways require more investment upfront</a:t>
            </a:r>
          </a:p>
          <a:p>
            <a:pPr algn="ctr">
              <a:defRPr sz="638" b="1" i="0">
                <a:solidFill>
                  <a:srgbClr val="003AB5"/>
                </a:solidFill>
              </a:defRPr>
            </a:pPr>
            <a:r>
              <a:rPr sz="800" b="1" dirty="0">
                <a:solidFill>
                  <a:srgbClr val="003AB5"/>
                </a:solidFill>
              </a:rPr>
              <a:t>but achieve lower costs in the long run through learning and coordination.</a:t>
            </a:r>
          </a:p>
        </p:txBody>
      </p:sp>
      <p:sp>
        <p:nvSpPr>
          <p:cNvPr id="62" name="Freeform 61">
            <a:extLst>
              <a:ext uri="{FF2B5EF4-FFF2-40B4-BE49-F238E27FC236}">
                <a16:creationId xmlns:a16="http://schemas.microsoft.com/office/drawing/2014/main" id="{5E712A72-AC03-4DFE-BFF5-1C2C0DDBC3BA}"/>
              </a:ext>
            </a:extLst>
          </p:cNvPr>
          <p:cNvSpPr>
            <a:spLocks noGrp="1"/>
          </p:cNvSpPr>
          <p:nvPr/>
        </p:nvSpPr>
        <p:spPr>
          <a:xfrm>
            <a:off x="4991100" y="2962164"/>
            <a:ext cx="3562350" cy="953"/>
          </a:xfrm>
          <a:custGeom>
            <a:avLst/>
            <a:gdLst/>
            <a:ahLst/>
            <a:cxnLst/>
            <a:rect l="0" t="0" r="0" b="0"/>
            <a:pathLst>
              <a:path w="3562350" h="953">
                <a:moveTo>
                  <a:pt x="0" y="0"/>
                </a:moveTo>
                <a:lnTo>
                  <a:pt x="3562350" y="0"/>
                </a:lnTo>
              </a:path>
            </a:pathLst>
          </a:custGeom>
          <a:noFill/>
          <a:ln w="9525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3" name="Freeform 62">
            <a:extLst>
              <a:ext uri="{FF2B5EF4-FFF2-40B4-BE49-F238E27FC236}">
                <a16:creationId xmlns:a16="http://schemas.microsoft.com/office/drawing/2014/main" id="{01B89099-E6A1-4D78-A9B4-8A885F30AE0A}"/>
              </a:ext>
            </a:extLst>
          </p:cNvPr>
          <p:cNvSpPr>
            <a:spLocks noGrp="1"/>
          </p:cNvSpPr>
          <p:nvPr/>
        </p:nvSpPr>
        <p:spPr>
          <a:xfrm>
            <a:off x="8496300" y="2933588"/>
            <a:ext cx="57150" cy="57150"/>
          </a:xfrm>
          <a:custGeom>
            <a:avLst/>
            <a:gdLst/>
            <a:ahLst/>
            <a:cxnLst/>
            <a:rect l="0" t="0" r="0" b="0"/>
            <a:pathLst>
              <a:path w="57150" h="57150">
                <a:moveTo>
                  <a:pt x="0" y="0"/>
                </a:moveTo>
                <a:lnTo>
                  <a:pt x="0" y="57150"/>
                </a:lnTo>
                <a:lnTo>
                  <a:pt x="57150" y="28575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Freeform 63">
            <a:extLst>
              <a:ext uri="{FF2B5EF4-FFF2-40B4-BE49-F238E27FC236}">
                <a16:creationId xmlns:a16="http://schemas.microsoft.com/office/drawing/2014/main" id="{0826AAD6-7C78-4415-8836-8911FA10A650}"/>
              </a:ext>
            </a:extLst>
          </p:cNvPr>
          <p:cNvSpPr>
            <a:spLocks noGrp="1"/>
          </p:cNvSpPr>
          <p:nvPr/>
        </p:nvSpPr>
        <p:spPr>
          <a:xfrm>
            <a:off x="4991101" y="857139"/>
            <a:ext cx="953" cy="2105025"/>
          </a:xfrm>
          <a:custGeom>
            <a:avLst/>
            <a:gdLst/>
            <a:ahLst/>
            <a:cxnLst/>
            <a:rect l="0" t="0" r="0" b="0"/>
            <a:pathLst>
              <a:path w="953" h="2105025">
                <a:moveTo>
                  <a:pt x="0" y="2105025"/>
                </a:moveTo>
                <a:lnTo>
                  <a:pt x="0" y="0"/>
                </a:lnTo>
              </a:path>
            </a:pathLst>
          </a:custGeom>
          <a:noFill/>
          <a:ln w="9525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5" name="Freeform 64">
            <a:extLst>
              <a:ext uri="{FF2B5EF4-FFF2-40B4-BE49-F238E27FC236}">
                <a16:creationId xmlns:a16="http://schemas.microsoft.com/office/drawing/2014/main" id="{CB7CE570-45CC-4B96-B8C4-A0F6DACF5A69}"/>
              </a:ext>
            </a:extLst>
          </p:cNvPr>
          <p:cNvSpPr>
            <a:spLocks noGrp="1"/>
          </p:cNvSpPr>
          <p:nvPr/>
        </p:nvSpPr>
        <p:spPr>
          <a:xfrm>
            <a:off x="4962525" y="857138"/>
            <a:ext cx="57150" cy="57150"/>
          </a:xfrm>
          <a:custGeom>
            <a:avLst/>
            <a:gdLst/>
            <a:ahLst/>
            <a:cxnLst/>
            <a:rect l="0" t="0" r="0" b="0"/>
            <a:pathLst>
              <a:path w="57150" h="57150">
                <a:moveTo>
                  <a:pt x="0" y="57150"/>
                </a:moveTo>
                <a:lnTo>
                  <a:pt x="57150" y="57150"/>
                </a:lnTo>
                <a:lnTo>
                  <a:pt x="28575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66D83CB-5349-4C64-ACE9-4153C49EA6EB}"/>
              </a:ext>
            </a:extLst>
          </p:cNvPr>
          <p:cNvSpPr>
            <a:spLocks noGrp="1"/>
          </p:cNvSpPr>
          <p:nvPr/>
        </p:nvSpPr>
        <p:spPr>
          <a:xfrm>
            <a:off x="4389183" y="1171463"/>
            <a:ext cx="675321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615" b="0" i="0">
                <a:solidFill>
                  <a:srgbClr val="000000"/>
                </a:solidFill>
              </a:defRPr>
            </a:pPr>
            <a:r>
              <a:rPr sz="800" dirty="0">
                <a:solidFill>
                  <a:srgbClr val="000000"/>
                </a:solidFill>
              </a:rPr>
              <a:t>Marginal</a:t>
            </a:r>
          </a:p>
          <a:p>
            <a:pPr algn="ctr">
              <a:defRPr sz="615" b="0" i="0">
                <a:solidFill>
                  <a:srgbClr val="000000"/>
                </a:solidFill>
              </a:defRPr>
            </a:pPr>
            <a:r>
              <a:rPr sz="800" dirty="0">
                <a:solidFill>
                  <a:srgbClr val="000000"/>
                </a:solidFill>
              </a:rPr>
              <a:t>Abatement</a:t>
            </a:r>
          </a:p>
          <a:p>
            <a:pPr algn="ctr">
              <a:defRPr sz="615" b="0" i="0">
                <a:solidFill>
                  <a:srgbClr val="000000"/>
                </a:solidFill>
              </a:defRPr>
            </a:pPr>
            <a:r>
              <a:rPr sz="800" dirty="0">
                <a:solidFill>
                  <a:srgbClr val="000000"/>
                </a:solidFill>
              </a:rPr>
              <a:t>Cost</a:t>
            </a:r>
          </a:p>
          <a:p>
            <a:pPr algn="ctr">
              <a:defRPr sz="615" b="0" i="0">
                <a:solidFill>
                  <a:srgbClr val="000000"/>
                </a:solidFill>
              </a:defRPr>
            </a:pPr>
            <a:r>
              <a:rPr sz="800" dirty="0">
                <a:solidFill>
                  <a:srgbClr val="000000"/>
                </a:solidFill>
              </a:rPr>
              <a:t>($/</a:t>
            </a:r>
            <a:r>
              <a:rPr sz="800" dirty="0" err="1">
                <a:solidFill>
                  <a:srgbClr val="000000"/>
                </a:solidFill>
              </a:rPr>
              <a:t>tCO</a:t>
            </a:r>
            <a:r>
              <a:rPr sz="800" dirty="0">
                <a:solidFill>
                  <a:srgbClr val="000000"/>
                </a:solidFill>
              </a:rPr>
              <a:t>₂)</a:t>
            </a:r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0ABE0C30-2794-48F8-9AD3-A6128FAE79AA}"/>
              </a:ext>
            </a:extLst>
          </p:cNvPr>
          <p:cNvSpPr>
            <a:spLocks noGrp="1"/>
          </p:cNvSpPr>
          <p:nvPr/>
        </p:nvSpPr>
        <p:spPr>
          <a:xfrm>
            <a:off x="5168900" y="980964"/>
            <a:ext cx="1257300" cy="551498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9525">
            <a:solidFill>
              <a:srgbClr val="9AA7B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8" name="Freeform 67">
            <a:extLst>
              <a:ext uri="{FF2B5EF4-FFF2-40B4-BE49-F238E27FC236}">
                <a16:creationId xmlns:a16="http://schemas.microsoft.com/office/drawing/2014/main" id="{8E6E8198-698E-491A-BD7B-8863D2475FEE}"/>
              </a:ext>
            </a:extLst>
          </p:cNvPr>
          <p:cNvSpPr>
            <a:spLocks noGrp="1"/>
          </p:cNvSpPr>
          <p:nvPr/>
        </p:nvSpPr>
        <p:spPr>
          <a:xfrm>
            <a:off x="5219701" y="1142889"/>
            <a:ext cx="180975" cy="953"/>
          </a:xfrm>
          <a:custGeom>
            <a:avLst/>
            <a:gdLst/>
            <a:ahLst/>
            <a:cxnLst/>
            <a:rect l="0" t="0" r="0" b="0"/>
            <a:pathLst>
              <a:path w="180975" h="953">
                <a:moveTo>
                  <a:pt x="0" y="0"/>
                </a:moveTo>
                <a:lnTo>
                  <a:pt x="180975" y="0"/>
                </a:lnTo>
              </a:path>
            </a:pathLst>
          </a:custGeom>
          <a:noFill/>
          <a:ln w="19050">
            <a:solidFill>
              <a:srgbClr val="FF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9" name="Freeform 68">
            <a:extLst>
              <a:ext uri="{FF2B5EF4-FFF2-40B4-BE49-F238E27FC236}">
                <a16:creationId xmlns:a16="http://schemas.microsoft.com/office/drawing/2014/main" id="{61F05E70-717B-471E-B224-A0CF4D54BEB8}"/>
              </a:ext>
            </a:extLst>
          </p:cNvPr>
          <p:cNvSpPr>
            <a:spLocks noGrp="1"/>
          </p:cNvSpPr>
          <p:nvPr/>
        </p:nvSpPr>
        <p:spPr>
          <a:xfrm>
            <a:off x="5219701" y="1381014"/>
            <a:ext cx="180975" cy="953"/>
          </a:xfrm>
          <a:custGeom>
            <a:avLst/>
            <a:gdLst/>
            <a:ahLst/>
            <a:cxnLst/>
            <a:rect l="0" t="0" r="0" b="0"/>
            <a:pathLst>
              <a:path w="180975" h="953">
                <a:moveTo>
                  <a:pt x="0" y="0"/>
                </a:moveTo>
                <a:lnTo>
                  <a:pt x="180975" y="0"/>
                </a:lnTo>
              </a:path>
            </a:pathLst>
          </a:custGeom>
          <a:noFill/>
          <a:ln w="19050">
            <a:solidFill>
              <a:srgbClr val="003AB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84569BC0-676B-4E22-91F8-3F8EC8D28546}"/>
              </a:ext>
            </a:extLst>
          </p:cNvPr>
          <p:cNvSpPr>
            <a:spLocks noGrp="1"/>
          </p:cNvSpPr>
          <p:nvPr/>
        </p:nvSpPr>
        <p:spPr>
          <a:xfrm>
            <a:off x="5339841" y="1026743"/>
            <a:ext cx="1000125" cy="17811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48" b="0" i="0">
                <a:solidFill>
                  <a:srgbClr val="000000"/>
                </a:solidFill>
              </a:defRPr>
            </a:pPr>
            <a:r>
              <a:rPr sz="800" dirty="0">
                <a:solidFill>
                  <a:srgbClr val="000000"/>
                </a:solidFill>
              </a:rPr>
              <a:t>Delayed Transition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2A823C53-1CB6-4F8B-B680-5230711B796C}"/>
              </a:ext>
            </a:extLst>
          </p:cNvPr>
          <p:cNvSpPr>
            <a:spLocks noGrp="1"/>
          </p:cNvSpPr>
          <p:nvPr/>
        </p:nvSpPr>
        <p:spPr>
          <a:xfrm>
            <a:off x="5349672" y="1264868"/>
            <a:ext cx="1193082" cy="24288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48" b="0" i="0">
                <a:solidFill>
                  <a:srgbClr val="000000"/>
                </a:solidFill>
              </a:defRPr>
            </a:pPr>
            <a:r>
              <a:rPr sz="800" dirty="0">
                <a:solidFill>
                  <a:srgbClr val="000000"/>
                </a:solidFill>
              </a:rPr>
              <a:t>Accelerated Transition</a:t>
            </a:r>
          </a:p>
        </p:txBody>
      </p:sp>
      <p:sp>
        <p:nvSpPr>
          <p:cNvPr id="87" name="Freeform 86">
            <a:extLst>
              <a:ext uri="{FF2B5EF4-FFF2-40B4-BE49-F238E27FC236}">
                <a16:creationId xmlns:a16="http://schemas.microsoft.com/office/drawing/2014/main" id="{8177192D-E163-4D35-A64B-B8D85ED7F6CD}"/>
              </a:ext>
            </a:extLst>
          </p:cNvPr>
          <p:cNvSpPr>
            <a:spLocks noGrp="1"/>
          </p:cNvSpPr>
          <p:nvPr/>
        </p:nvSpPr>
        <p:spPr>
          <a:xfrm>
            <a:off x="5450534" y="2233135"/>
            <a:ext cx="953" cy="276225"/>
          </a:xfrm>
          <a:custGeom>
            <a:avLst/>
            <a:gdLst/>
            <a:ahLst/>
            <a:cxnLst/>
            <a:rect l="0" t="0" r="0" b="0"/>
            <a:pathLst>
              <a:path w="953" h="276225">
                <a:moveTo>
                  <a:pt x="0" y="0"/>
                </a:moveTo>
                <a:lnTo>
                  <a:pt x="0" y="276225"/>
                </a:lnTo>
              </a:path>
            </a:pathLst>
          </a:custGeom>
          <a:noFill/>
          <a:ln w="12700">
            <a:solidFill>
              <a:srgbClr val="003AB5"/>
            </a:solidFill>
            <a:prstDash val="solid"/>
            <a:headEnd type="none" w="med" len="med"/>
            <a:tailEnd type="triangle" w="sm" len="med"/>
          </a:ln>
        </p:spPr>
        <p:txBody>
          <a:bodyPr/>
          <a:lstStyle/>
          <a:p>
            <a:endParaRPr lang="en-US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69E190B0-4121-47F1-8D10-2E701B5B35AA}"/>
              </a:ext>
            </a:extLst>
          </p:cNvPr>
          <p:cNvSpPr>
            <a:spLocks noGrp="1"/>
          </p:cNvSpPr>
          <p:nvPr/>
        </p:nvSpPr>
        <p:spPr>
          <a:xfrm>
            <a:off x="5064504" y="2019188"/>
            <a:ext cx="858139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540" b="1" i="0">
                <a:solidFill>
                  <a:srgbClr val="003AB5"/>
                </a:solidFill>
              </a:defRPr>
            </a:pPr>
            <a:r>
              <a:rPr sz="800" b="1" dirty="0">
                <a:solidFill>
                  <a:srgbClr val="003AB5"/>
                </a:solidFill>
              </a:rPr>
              <a:t>Higher upfront</a:t>
            </a:r>
          </a:p>
          <a:p>
            <a:pPr algn="ctr">
              <a:defRPr sz="540" b="1" i="0">
                <a:solidFill>
                  <a:srgbClr val="003AB5"/>
                </a:solidFill>
              </a:defRPr>
            </a:pPr>
            <a:r>
              <a:rPr sz="800" b="1" dirty="0">
                <a:solidFill>
                  <a:srgbClr val="003AB5"/>
                </a:solidFill>
              </a:rPr>
              <a:t>investment</a:t>
            </a:r>
          </a:p>
        </p:txBody>
      </p:sp>
      <p:sp>
        <p:nvSpPr>
          <p:cNvPr id="90" name="Freeform 89">
            <a:extLst>
              <a:ext uri="{FF2B5EF4-FFF2-40B4-BE49-F238E27FC236}">
                <a16:creationId xmlns:a16="http://schemas.microsoft.com/office/drawing/2014/main" id="{1036F3D1-14D9-40C5-AE2A-8C64D05B5D67}"/>
              </a:ext>
            </a:extLst>
          </p:cNvPr>
          <p:cNvSpPr>
            <a:spLocks noGrp="1"/>
          </p:cNvSpPr>
          <p:nvPr/>
        </p:nvSpPr>
        <p:spPr>
          <a:xfrm>
            <a:off x="8076289" y="974569"/>
            <a:ext cx="45719" cy="1005840"/>
          </a:xfrm>
          <a:custGeom>
            <a:avLst/>
            <a:gdLst/>
            <a:ahLst/>
            <a:cxnLst/>
            <a:rect l="0" t="0" r="0" b="0"/>
            <a:pathLst>
              <a:path w="953" h="809625">
                <a:moveTo>
                  <a:pt x="0" y="0"/>
                </a:moveTo>
                <a:lnTo>
                  <a:pt x="0" y="809625"/>
                </a:lnTo>
              </a:path>
            </a:pathLst>
          </a:custGeom>
          <a:noFill/>
          <a:ln w="12700">
            <a:solidFill>
              <a:srgbClr val="FF0000"/>
            </a:solidFill>
            <a:prstDash val="solid"/>
            <a:headEnd type="triangle" w="sm" len="sm"/>
            <a:tailEnd type="triangl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15BD0CA1-2AFB-4D59-A1C2-CEA4501489D0}"/>
              </a:ext>
            </a:extLst>
          </p:cNvPr>
          <p:cNvSpPr>
            <a:spLocks noGrp="1"/>
          </p:cNvSpPr>
          <p:nvPr/>
        </p:nvSpPr>
        <p:spPr>
          <a:xfrm>
            <a:off x="8040593" y="1103998"/>
            <a:ext cx="88392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>
              <a:defRPr sz="540" b="1" i="0">
                <a:solidFill>
                  <a:srgbClr val="FF0000"/>
                </a:solidFill>
              </a:defRPr>
            </a:pPr>
            <a:r>
              <a:rPr sz="800" b="1" dirty="0">
                <a:solidFill>
                  <a:srgbClr val="FF0000"/>
                </a:solidFill>
              </a:rPr>
              <a:t>Costs</a:t>
            </a:r>
            <a:r>
              <a:rPr lang="en-US" sz="800" b="1" dirty="0">
                <a:solidFill>
                  <a:srgbClr val="FF0000"/>
                </a:solidFill>
              </a:rPr>
              <a:t> </a:t>
            </a:r>
            <a:r>
              <a:rPr sz="800" b="1" dirty="0">
                <a:solidFill>
                  <a:srgbClr val="FF0000"/>
                </a:solidFill>
              </a:rPr>
              <a:t>escalate</a:t>
            </a:r>
            <a:r>
              <a:rPr lang="en-US" sz="800" b="1" dirty="0">
                <a:solidFill>
                  <a:srgbClr val="FF0000"/>
                </a:solidFill>
              </a:rPr>
              <a:t> </a:t>
            </a:r>
            <a:r>
              <a:rPr sz="800" b="1" dirty="0">
                <a:solidFill>
                  <a:srgbClr val="FF0000"/>
                </a:solidFill>
              </a:rPr>
              <a:t>due to lock-in,</a:t>
            </a:r>
          </a:p>
          <a:p>
            <a:pPr>
              <a:defRPr sz="540" b="1" i="0">
                <a:solidFill>
                  <a:srgbClr val="FF0000"/>
                </a:solidFill>
              </a:defRPr>
            </a:pPr>
            <a:r>
              <a:rPr sz="800" b="1" dirty="0">
                <a:solidFill>
                  <a:srgbClr val="FF0000"/>
                </a:solidFill>
              </a:rPr>
              <a:t>bottlenecks, and</a:t>
            </a:r>
            <a:r>
              <a:rPr lang="en-US" sz="800" b="1" dirty="0">
                <a:solidFill>
                  <a:srgbClr val="FF0000"/>
                </a:solidFill>
              </a:rPr>
              <a:t> </a:t>
            </a:r>
            <a:r>
              <a:rPr sz="800" b="1" dirty="0">
                <a:solidFill>
                  <a:srgbClr val="FF0000"/>
                </a:solidFill>
              </a:rPr>
              <a:t>compressed</a:t>
            </a:r>
            <a:r>
              <a:rPr lang="en-US" sz="800" b="1" dirty="0">
                <a:solidFill>
                  <a:srgbClr val="FF0000"/>
                </a:solidFill>
              </a:rPr>
              <a:t> </a:t>
            </a:r>
            <a:r>
              <a:rPr sz="800" b="1" dirty="0">
                <a:solidFill>
                  <a:srgbClr val="FF0000"/>
                </a:solidFill>
              </a:rPr>
              <a:t>transition</a:t>
            </a: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8040156C-398A-4BF5-BE5C-E678CD8486CD}"/>
              </a:ext>
            </a:extLst>
          </p:cNvPr>
          <p:cNvSpPr>
            <a:spLocks noGrp="1"/>
          </p:cNvSpPr>
          <p:nvPr/>
        </p:nvSpPr>
        <p:spPr>
          <a:xfrm>
            <a:off x="8040594" y="800428"/>
            <a:ext cx="662109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>
              <a:defRPr sz="600" b="1" i="0">
                <a:solidFill>
                  <a:srgbClr val="FF0000"/>
                </a:solidFill>
              </a:defRPr>
            </a:pPr>
            <a:r>
              <a:rPr sz="800" b="1" dirty="0">
                <a:solidFill>
                  <a:srgbClr val="FF0000"/>
                </a:solidFill>
              </a:rPr>
              <a:t>Delayed</a:t>
            </a:r>
          </a:p>
          <a:p>
            <a:pPr>
              <a:defRPr sz="600" b="1" i="0">
                <a:solidFill>
                  <a:srgbClr val="FF0000"/>
                </a:solidFill>
              </a:defRPr>
            </a:pPr>
            <a:r>
              <a:rPr sz="800" b="1" dirty="0">
                <a:solidFill>
                  <a:srgbClr val="FF0000"/>
                </a:solidFill>
              </a:rPr>
              <a:t>Transition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FBAA7D96-1822-4D8F-8D28-D77D8006A096}"/>
              </a:ext>
            </a:extLst>
          </p:cNvPr>
          <p:cNvSpPr>
            <a:spLocks noGrp="1"/>
          </p:cNvSpPr>
          <p:nvPr/>
        </p:nvSpPr>
        <p:spPr>
          <a:xfrm>
            <a:off x="8040594" y="1872934"/>
            <a:ext cx="742949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>
              <a:defRPr sz="600" b="1" i="0">
                <a:solidFill>
                  <a:srgbClr val="003AB5"/>
                </a:solidFill>
              </a:defRPr>
            </a:pPr>
            <a:r>
              <a:rPr sz="800" b="1" dirty="0">
                <a:solidFill>
                  <a:srgbClr val="003AB5"/>
                </a:solidFill>
              </a:rPr>
              <a:t>Accelerated</a:t>
            </a:r>
          </a:p>
          <a:p>
            <a:pPr>
              <a:defRPr sz="600" b="1" i="0">
                <a:solidFill>
                  <a:srgbClr val="003AB5"/>
                </a:solidFill>
              </a:defRPr>
            </a:pPr>
            <a:r>
              <a:rPr sz="800" b="1" dirty="0">
                <a:solidFill>
                  <a:srgbClr val="003AB5"/>
                </a:solidFill>
              </a:rPr>
              <a:t>Transition</a:t>
            </a:r>
          </a:p>
        </p:txBody>
      </p:sp>
      <p:sp>
        <p:nvSpPr>
          <p:cNvPr id="95" name="Freeform 94">
            <a:extLst>
              <a:ext uri="{FF2B5EF4-FFF2-40B4-BE49-F238E27FC236}">
                <a16:creationId xmlns:a16="http://schemas.microsoft.com/office/drawing/2014/main" id="{614796D2-9A0B-4D1A-AAAF-B356998A6886}"/>
              </a:ext>
            </a:extLst>
          </p:cNvPr>
          <p:cNvSpPr>
            <a:spLocks noGrp="1"/>
          </p:cNvSpPr>
          <p:nvPr/>
        </p:nvSpPr>
        <p:spPr>
          <a:xfrm>
            <a:off x="5895976" y="2933588"/>
            <a:ext cx="953" cy="457200"/>
          </a:xfrm>
          <a:custGeom>
            <a:avLst/>
            <a:gdLst/>
            <a:ahLst/>
            <a:cxnLst/>
            <a:rect l="0" t="0" r="0" b="0"/>
            <a:pathLst>
              <a:path w="953" h="457200">
                <a:moveTo>
                  <a:pt x="0" y="0"/>
                </a:moveTo>
                <a:lnTo>
                  <a:pt x="0" y="457200"/>
                </a:lnTo>
              </a:path>
            </a:pathLst>
          </a:custGeom>
          <a:noFill/>
          <a:ln w="7144">
            <a:solidFill>
              <a:srgbClr val="64748B"/>
            </a:solidFill>
            <a:prstDash val="dot"/>
          </a:ln>
        </p:spPr>
        <p:txBody>
          <a:bodyPr/>
          <a:lstStyle/>
          <a:p>
            <a:endParaRPr lang="en-US"/>
          </a:p>
        </p:txBody>
      </p:sp>
      <p:sp>
        <p:nvSpPr>
          <p:cNvPr id="96" name="Freeform 95">
            <a:extLst>
              <a:ext uri="{FF2B5EF4-FFF2-40B4-BE49-F238E27FC236}">
                <a16:creationId xmlns:a16="http://schemas.microsoft.com/office/drawing/2014/main" id="{CE4F56B8-6F4C-46A8-9FB8-3C51528F7EC4}"/>
              </a:ext>
            </a:extLst>
          </p:cNvPr>
          <p:cNvSpPr>
            <a:spLocks noGrp="1"/>
          </p:cNvSpPr>
          <p:nvPr/>
        </p:nvSpPr>
        <p:spPr>
          <a:xfrm>
            <a:off x="7038976" y="2933588"/>
            <a:ext cx="953" cy="457200"/>
          </a:xfrm>
          <a:custGeom>
            <a:avLst/>
            <a:gdLst/>
            <a:ahLst/>
            <a:cxnLst/>
            <a:rect l="0" t="0" r="0" b="0"/>
            <a:pathLst>
              <a:path w="953" h="457200">
                <a:moveTo>
                  <a:pt x="0" y="0"/>
                </a:moveTo>
                <a:lnTo>
                  <a:pt x="0" y="457200"/>
                </a:lnTo>
              </a:path>
            </a:pathLst>
          </a:custGeom>
          <a:noFill/>
          <a:ln w="7144">
            <a:solidFill>
              <a:srgbClr val="64748B"/>
            </a:solidFill>
            <a:prstDash val="dot"/>
          </a:ln>
        </p:spPr>
        <p:txBody>
          <a:bodyPr/>
          <a:lstStyle/>
          <a:p>
            <a:endParaRPr lang="en-US"/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4824ED50-CF38-4D15-B95E-7710BFF8A762}"/>
              </a:ext>
            </a:extLst>
          </p:cNvPr>
          <p:cNvSpPr>
            <a:spLocks noGrp="1"/>
          </p:cNvSpPr>
          <p:nvPr/>
        </p:nvSpPr>
        <p:spPr>
          <a:xfrm>
            <a:off x="5064504" y="3019313"/>
            <a:ext cx="755272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540" b="0" i="0">
                <a:solidFill>
                  <a:srgbClr val="000000"/>
                </a:solidFill>
              </a:defRPr>
            </a:pPr>
            <a:r>
              <a:rPr sz="800" dirty="0">
                <a:solidFill>
                  <a:srgbClr val="000000"/>
                </a:solidFill>
              </a:rPr>
              <a:t>Early Years</a:t>
            </a:r>
          </a:p>
          <a:p>
            <a:pPr algn="ctr">
              <a:defRPr sz="540" b="0" i="0">
                <a:solidFill>
                  <a:srgbClr val="000000"/>
                </a:solidFill>
              </a:defRPr>
            </a:pPr>
            <a:r>
              <a:rPr sz="800" dirty="0">
                <a:solidFill>
                  <a:srgbClr val="000000"/>
                </a:solidFill>
              </a:rPr>
              <a:t>(Investment</a:t>
            </a:r>
          </a:p>
          <a:p>
            <a:pPr algn="ctr">
              <a:defRPr sz="540" b="0" i="0">
                <a:solidFill>
                  <a:srgbClr val="000000"/>
                </a:solidFill>
              </a:defRPr>
            </a:pPr>
            <a:r>
              <a:rPr sz="800" dirty="0">
                <a:solidFill>
                  <a:srgbClr val="000000"/>
                </a:solidFill>
              </a:rPr>
              <a:t>Phase)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91A59DA2-0B4D-4A16-828A-141141AD36B7}"/>
              </a:ext>
            </a:extLst>
          </p:cNvPr>
          <p:cNvSpPr>
            <a:spLocks noGrp="1"/>
          </p:cNvSpPr>
          <p:nvPr/>
        </p:nvSpPr>
        <p:spPr>
          <a:xfrm>
            <a:off x="6076336" y="3019313"/>
            <a:ext cx="97216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540" b="0" i="0">
                <a:solidFill>
                  <a:srgbClr val="000000"/>
                </a:solidFill>
              </a:defRPr>
            </a:pPr>
            <a:r>
              <a:rPr sz="800" dirty="0">
                <a:solidFill>
                  <a:srgbClr val="000000"/>
                </a:solidFill>
              </a:rPr>
              <a:t>Middle Years</a:t>
            </a:r>
          </a:p>
          <a:p>
            <a:pPr algn="ctr">
              <a:defRPr sz="540" b="0" i="0">
                <a:solidFill>
                  <a:srgbClr val="000000"/>
                </a:solidFill>
              </a:defRPr>
            </a:pPr>
            <a:r>
              <a:rPr sz="800" dirty="0">
                <a:solidFill>
                  <a:srgbClr val="000000"/>
                </a:solidFill>
              </a:rPr>
              <a:t>(Deployment &amp;</a:t>
            </a:r>
          </a:p>
          <a:p>
            <a:pPr algn="ctr">
              <a:defRPr sz="540" b="0" i="0">
                <a:solidFill>
                  <a:srgbClr val="000000"/>
                </a:solidFill>
              </a:defRPr>
            </a:pPr>
            <a:r>
              <a:rPr sz="800" dirty="0">
                <a:solidFill>
                  <a:srgbClr val="000000"/>
                </a:solidFill>
              </a:rPr>
              <a:t>Learning Phase)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1D7F044E-D3CE-404F-A08F-835A50B98E11}"/>
              </a:ext>
            </a:extLst>
          </p:cNvPr>
          <p:cNvSpPr>
            <a:spLocks noGrp="1"/>
          </p:cNvSpPr>
          <p:nvPr/>
        </p:nvSpPr>
        <p:spPr>
          <a:xfrm>
            <a:off x="7219950" y="3019313"/>
            <a:ext cx="92392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540" b="0" i="0">
                <a:solidFill>
                  <a:srgbClr val="000000"/>
                </a:solidFill>
              </a:defRPr>
            </a:pPr>
            <a:r>
              <a:rPr sz="800" dirty="0">
                <a:solidFill>
                  <a:srgbClr val="000000"/>
                </a:solidFill>
              </a:rPr>
              <a:t>Later Years</a:t>
            </a:r>
          </a:p>
          <a:p>
            <a:pPr algn="ctr">
              <a:defRPr sz="540" b="0" i="0">
                <a:solidFill>
                  <a:srgbClr val="000000"/>
                </a:solidFill>
              </a:defRPr>
            </a:pPr>
            <a:r>
              <a:rPr sz="800" dirty="0">
                <a:solidFill>
                  <a:srgbClr val="000000"/>
                </a:solidFill>
              </a:rPr>
              <a:t>(High Abatement</a:t>
            </a:r>
          </a:p>
          <a:p>
            <a:pPr algn="ctr">
              <a:defRPr sz="540" b="0" i="0">
                <a:solidFill>
                  <a:srgbClr val="000000"/>
                </a:solidFill>
              </a:defRPr>
            </a:pPr>
            <a:r>
              <a:rPr sz="800" dirty="0">
                <a:solidFill>
                  <a:srgbClr val="000000"/>
                </a:solidFill>
              </a:rPr>
              <a:t>Phase)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B8144D9B-2B14-46D3-B9E4-ECE46528F1EB}"/>
              </a:ext>
            </a:extLst>
          </p:cNvPr>
          <p:cNvSpPr>
            <a:spLocks noGrp="1"/>
          </p:cNvSpPr>
          <p:nvPr/>
        </p:nvSpPr>
        <p:spPr>
          <a:xfrm>
            <a:off x="962025" y="3847988"/>
            <a:ext cx="10668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788" b="1" i="0">
                <a:solidFill>
                  <a:srgbClr val="118A2F"/>
                </a:solidFill>
              </a:defRPr>
            </a:pPr>
            <a:r>
              <a:rPr sz="800" b="1" dirty="0">
                <a:solidFill>
                  <a:srgbClr val="118A2F"/>
                </a:solidFill>
              </a:rPr>
              <a:t>Faster Emissions</a:t>
            </a:r>
          </a:p>
          <a:p>
            <a:pPr algn="l">
              <a:defRPr sz="788" b="1" i="0">
                <a:solidFill>
                  <a:srgbClr val="118A2F"/>
                </a:solidFill>
              </a:defRPr>
            </a:pPr>
            <a:r>
              <a:rPr sz="800" b="1" dirty="0">
                <a:solidFill>
                  <a:srgbClr val="118A2F"/>
                </a:solidFill>
              </a:rPr>
              <a:t>Reductions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A3E7D186-BB9C-448C-913A-3B8D447A8887}"/>
              </a:ext>
            </a:extLst>
          </p:cNvPr>
          <p:cNvSpPr>
            <a:spLocks noGrp="1"/>
          </p:cNvSpPr>
          <p:nvPr/>
        </p:nvSpPr>
        <p:spPr>
          <a:xfrm>
            <a:off x="962025" y="4114688"/>
            <a:ext cx="11239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615" b="0" i="0">
                <a:solidFill>
                  <a:srgbClr val="000000"/>
                </a:solidFill>
              </a:defRPr>
            </a:pPr>
            <a:r>
              <a:rPr sz="700" dirty="0">
                <a:solidFill>
                  <a:srgbClr val="000000"/>
                </a:solidFill>
              </a:rPr>
              <a:t>Reduce cumulative</a:t>
            </a:r>
          </a:p>
          <a:p>
            <a:pPr algn="l">
              <a:defRPr sz="615" b="0" i="0">
                <a:solidFill>
                  <a:srgbClr val="000000"/>
                </a:solidFill>
              </a:defRPr>
            </a:pPr>
            <a:r>
              <a:rPr sz="700" dirty="0">
                <a:solidFill>
                  <a:srgbClr val="000000"/>
                </a:solidFill>
              </a:rPr>
              <a:t>emissions and</a:t>
            </a:r>
          </a:p>
          <a:p>
            <a:pPr algn="l">
              <a:defRPr sz="615" b="0" i="0">
                <a:solidFill>
                  <a:srgbClr val="000000"/>
                </a:solidFill>
              </a:defRPr>
            </a:pPr>
            <a:r>
              <a:rPr sz="700" dirty="0">
                <a:solidFill>
                  <a:srgbClr val="000000"/>
                </a:solidFill>
              </a:rPr>
              <a:t>overshoot risk.</a:t>
            </a: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E581F130-204C-4A4C-80DB-FB3F0B25C3CD}"/>
              </a:ext>
            </a:extLst>
          </p:cNvPr>
          <p:cNvSpPr>
            <a:spLocks noGrp="1"/>
          </p:cNvSpPr>
          <p:nvPr/>
        </p:nvSpPr>
        <p:spPr>
          <a:xfrm>
            <a:off x="3048000" y="3847988"/>
            <a:ext cx="10668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788" b="1" i="0">
                <a:solidFill>
                  <a:srgbClr val="003AB5"/>
                </a:solidFill>
              </a:defRPr>
            </a:pPr>
            <a:r>
              <a:rPr sz="788" b="1" dirty="0">
                <a:solidFill>
                  <a:srgbClr val="003AB5"/>
                </a:solidFill>
              </a:rPr>
              <a:t>Lower Cumulative</a:t>
            </a:r>
          </a:p>
          <a:p>
            <a:pPr algn="l">
              <a:defRPr sz="788" b="1" i="0">
                <a:solidFill>
                  <a:srgbClr val="003AB5"/>
                </a:solidFill>
              </a:defRPr>
            </a:pPr>
            <a:r>
              <a:rPr sz="788" b="1" dirty="0">
                <a:solidFill>
                  <a:srgbClr val="003AB5"/>
                </a:solidFill>
              </a:rPr>
              <a:t>System Costs</a:t>
            </a: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D3817E3A-3872-4BAC-B8C7-71058D3A3B54}"/>
              </a:ext>
            </a:extLst>
          </p:cNvPr>
          <p:cNvSpPr>
            <a:spLocks noGrp="1"/>
          </p:cNvSpPr>
          <p:nvPr/>
        </p:nvSpPr>
        <p:spPr>
          <a:xfrm>
            <a:off x="3048000" y="4114688"/>
            <a:ext cx="12382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615" b="0" i="0">
                <a:solidFill>
                  <a:srgbClr val="000000"/>
                </a:solidFill>
              </a:defRPr>
            </a:pPr>
            <a:r>
              <a:rPr sz="700" dirty="0">
                <a:solidFill>
                  <a:srgbClr val="000000"/>
                </a:solidFill>
              </a:rPr>
              <a:t>Lower marginal abatement</a:t>
            </a:r>
          </a:p>
          <a:p>
            <a:pPr algn="l">
              <a:defRPr sz="615" b="0" i="0">
                <a:solidFill>
                  <a:srgbClr val="000000"/>
                </a:solidFill>
              </a:defRPr>
            </a:pPr>
            <a:r>
              <a:rPr sz="700" dirty="0">
                <a:solidFill>
                  <a:srgbClr val="000000"/>
                </a:solidFill>
              </a:rPr>
              <a:t>costs lead to lower total</a:t>
            </a:r>
          </a:p>
          <a:p>
            <a:pPr algn="l">
              <a:defRPr sz="615" b="0" i="0">
                <a:solidFill>
                  <a:srgbClr val="000000"/>
                </a:solidFill>
              </a:defRPr>
            </a:pPr>
            <a:r>
              <a:rPr sz="700" dirty="0">
                <a:solidFill>
                  <a:srgbClr val="000000"/>
                </a:solidFill>
              </a:rPr>
              <a:t>transition costs.</a:t>
            </a: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406C10FC-DBBD-4AF3-A262-96AD45FD423E}"/>
              </a:ext>
            </a:extLst>
          </p:cNvPr>
          <p:cNvSpPr>
            <a:spLocks noGrp="1"/>
          </p:cNvSpPr>
          <p:nvPr/>
        </p:nvSpPr>
        <p:spPr>
          <a:xfrm>
            <a:off x="5276850" y="3847988"/>
            <a:ext cx="10668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788" b="1" i="0">
                <a:solidFill>
                  <a:srgbClr val="5C0AA1"/>
                </a:solidFill>
              </a:defRPr>
            </a:pPr>
            <a:r>
              <a:rPr sz="788" b="1" dirty="0">
                <a:solidFill>
                  <a:srgbClr val="5C0AA1"/>
                </a:solidFill>
              </a:rPr>
              <a:t>Greater System</a:t>
            </a:r>
          </a:p>
          <a:p>
            <a:pPr algn="l">
              <a:defRPr sz="788" b="1" i="0">
                <a:solidFill>
                  <a:srgbClr val="5C0AA1"/>
                </a:solidFill>
              </a:defRPr>
            </a:pPr>
            <a:r>
              <a:rPr sz="788" b="1" dirty="0">
                <a:solidFill>
                  <a:srgbClr val="5C0AA1"/>
                </a:solidFill>
              </a:rPr>
              <a:t>Resilience</a:t>
            </a: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BC55C610-AB2F-4861-BFD7-E408A6C214F6}"/>
              </a:ext>
            </a:extLst>
          </p:cNvPr>
          <p:cNvSpPr>
            <a:spLocks noGrp="1"/>
          </p:cNvSpPr>
          <p:nvPr/>
        </p:nvSpPr>
        <p:spPr>
          <a:xfrm>
            <a:off x="5276850" y="4114688"/>
            <a:ext cx="12382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615" b="0" i="0">
                <a:solidFill>
                  <a:srgbClr val="000000"/>
                </a:solidFill>
              </a:defRPr>
            </a:pPr>
            <a:r>
              <a:rPr lang="en-US" sz="700" dirty="0">
                <a:solidFill>
                  <a:srgbClr val="000000"/>
                </a:solidFill>
              </a:rPr>
              <a:t>Coordinated</a:t>
            </a:r>
            <a:r>
              <a:rPr sz="700" dirty="0">
                <a:solidFill>
                  <a:srgbClr val="000000"/>
                </a:solidFill>
              </a:rPr>
              <a:t> infrastructure</a:t>
            </a:r>
          </a:p>
          <a:p>
            <a:pPr algn="l">
              <a:defRPr sz="615" b="0" i="0">
                <a:solidFill>
                  <a:srgbClr val="000000"/>
                </a:solidFill>
              </a:defRPr>
            </a:pPr>
            <a:r>
              <a:rPr sz="700" dirty="0">
                <a:solidFill>
                  <a:srgbClr val="000000"/>
                </a:solidFill>
              </a:rPr>
              <a:t>and supply chains reduce</a:t>
            </a:r>
          </a:p>
          <a:p>
            <a:pPr algn="l">
              <a:defRPr sz="615" b="0" i="0">
                <a:solidFill>
                  <a:srgbClr val="000000"/>
                </a:solidFill>
              </a:defRPr>
            </a:pPr>
            <a:r>
              <a:rPr sz="700" dirty="0">
                <a:solidFill>
                  <a:srgbClr val="000000"/>
                </a:solidFill>
              </a:rPr>
              <a:t>vulnerability.</a:t>
            </a: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46C757B4-142E-4B4F-886A-1D04B63E917B}"/>
              </a:ext>
            </a:extLst>
          </p:cNvPr>
          <p:cNvSpPr>
            <a:spLocks noGrp="1"/>
          </p:cNvSpPr>
          <p:nvPr/>
        </p:nvSpPr>
        <p:spPr>
          <a:xfrm>
            <a:off x="7362825" y="3847988"/>
            <a:ext cx="10668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788" b="1" i="0">
                <a:solidFill>
                  <a:srgbClr val="E86100"/>
                </a:solidFill>
              </a:defRPr>
            </a:pPr>
            <a:r>
              <a:rPr sz="788" b="1" dirty="0">
                <a:solidFill>
                  <a:srgbClr val="E86100"/>
                </a:solidFill>
              </a:rPr>
              <a:t>Stronger Economic</a:t>
            </a:r>
          </a:p>
          <a:p>
            <a:pPr algn="l">
              <a:defRPr sz="788" b="1" i="0">
                <a:solidFill>
                  <a:srgbClr val="E86100"/>
                </a:solidFill>
              </a:defRPr>
            </a:pPr>
            <a:r>
              <a:rPr sz="788" b="1" dirty="0">
                <a:solidFill>
                  <a:srgbClr val="E86100"/>
                </a:solidFill>
              </a:rPr>
              <a:t>Opportunit</a:t>
            </a:r>
            <a:r>
              <a:rPr lang="en-US" sz="788" b="1" dirty="0">
                <a:solidFill>
                  <a:srgbClr val="E86100"/>
                </a:solidFill>
              </a:rPr>
              <a:t>ies</a:t>
            </a:r>
            <a:endParaRPr sz="788" b="1" dirty="0">
              <a:solidFill>
                <a:srgbClr val="E86100"/>
              </a:solidFill>
            </a:endParaRP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70B5576C-FC73-41F8-AEA1-D937D4CBF83D}"/>
              </a:ext>
            </a:extLst>
          </p:cNvPr>
          <p:cNvSpPr>
            <a:spLocks noGrp="1"/>
          </p:cNvSpPr>
          <p:nvPr/>
        </p:nvSpPr>
        <p:spPr>
          <a:xfrm>
            <a:off x="7362825" y="4114688"/>
            <a:ext cx="11239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615" b="0" i="0">
                <a:solidFill>
                  <a:srgbClr val="000000"/>
                </a:solidFill>
              </a:defRPr>
            </a:pPr>
            <a:r>
              <a:rPr sz="700" dirty="0">
                <a:solidFill>
                  <a:srgbClr val="000000"/>
                </a:solidFill>
              </a:rPr>
              <a:t>Jobs, competitiveness,</a:t>
            </a:r>
          </a:p>
          <a:p>
            <a:pPr algn="l">
              <a:defRPr sz="615" b="0" i="0">
                <a:solidFill>
                  <a:srgbClr val="000000"/>
                </a:solidFill>
              </a:defRPr>
            </a:pPr>
            <a:r>
              <a:rPr sz="700" dirty="0">
                <a:solidFill>
                  <a:srgbClr val="000000"/>
                </a:solidFill>
              </a:rPr>
              <a:t>and innovation drive</a:t>
            </a:r>
          </a:p>
          <a:p>
            <a:pPr algn="l">
              <a:defRPr sz="615" b="0" i="0">
                <a:solidFill>
                  <a:srgbClr val="000000"/>
                </a:solidFill>
              </a:defRPr>
            </a:pPr>
            <a:r>
              <a:rPr sz="700" dirty="0">
                <a:solidFill>
                  <a:srgbClr val="000000"/>
                </a:solidFill>
              </a:rPr>
              <a:t>long-term growth.</a:t>
            </a:r>
          </a:p>
        </p:txBody>
      </p:sp>
      <p:sp>
        <p:nvSpPr>
          <p:cNvPr id="112" name="Freeform 111">
            <a:extLst>
              <a:ext uri="{FF2B5EF4-FFF2-40B4-BE49-F238E27FC236}">
                <a16:creationId xmlns:a16="http://schemas.microsoft.com/office/drawing/2014/main" id="{2097A88C-163B-4067-B57E-E0A7764BA7A2}"/>
              </a:ext>
            </a:extLst>
          </p:cNvPr>
          <p:cNvSpPr>
            <a:spLocks noGrp="1"/>
          </p:cNvSpPr>
          <p:nvPr/>
        </p:nvSpPr>
        <p:spPr>
          <a:xfrm>
            <a:off x="2162176" y="3847988"/>
            <a:ext cx="953" cy="666750"/>
          </a:xfrm>
          <a:custGeom>
            <a:avLst/>
            <a:gdLst/>
            <a:ahLst/>
            <a:cxnLst/>
            <a:rect l="0" t="0" r="0" b="0"/>
            <a:pathLst>
              <a:path w="953" h="666750">
                <a:moveTo>
                  <a:pt x="0" y="0"/>
                </a:moveTo>
                <a:lnTo>
                  <a:pt x="0" y="666750"/>
                </a:lnTo>
              </a:path>
            </a:pathLst>
          </a:custGeom>
          <a:noFill/>
          <a:ln w="7144">
            <a:solidFill>
              <a:srgbClr val="64748B"/>
            </a:solidFill>
            <a:prstDash val="dot"/>
          </a:ln>
        </p:spPr>
        <p:txBody>
          <a:bodyPr/>
          <a:lstStyle/>
          <a:p>
            <a:endParaRPr lang="en-US"/>
          </a:p>
        </p:txBody>
      </p:sp>
      <p:sp>
        <p:nvSpPr>
          <p:cNvPr id="113" name="Freeform 112">
            <a:extLst>
              <a:ext uri="{FF2B5EF4-FFF2-40B4-BE49-F238E27FC236}">
                <a16:creationId xmlns:a16="http://schemas.microsoft.com/office/drawing/2014/main" id="{1F3EF477-49D7-40E1-93B3-379A93342AAE}"/>
              </a:ext>
            </a:extLst>
          </p:cNvPr>
          <p:cNvSpPr>
            <a:spLocks noGrp="1"/>
          </p:cNvSpPr>
          <p:nvPr/>
        </p:nvSpPr>
        <p:spPr>
          <a:xfrm>
            <a:off x="4391026" y="3847988"/>
            <a:ext cx="953" cy="666750"/>
          </a:xfrm>
          <a:custGeom>
            <a:avLst/>
            <a:gdLst/>
            <a:ahLst/>
            <a:cxnLst/>
            <a:rect l="0" t="0" r="0" b="0"/>
            <a:pathLst>
              <a:path w="953" h="666750">
                <a:moveTo>
                  <a:pt x="0" y="0"/>
                </a:moveTo>
                <a:lnTo>
                  <a:pt x="0" y="666750"/>
                </a:lnTo>
              </a:path>
            </a:pathLst>
          </a:custGeom>
          <a:noFill/>
          <a:ln w="7144">
            <a:solidFill>
              <a:srgbClr val="64748B"/>
            </a:solidFill>
            <a:prstDash val="dot"/>
          </a:ln>
        </p:spPr>
        <p:txBody>
          <a:bodyPr/>
          <a:lstStyle/>
          <a:p>
            <a:endParaRPr lang="en-US"/>
          </a:p>
        </p:txBody>
      </p:sp>
      <p:sp>
        <p:nvSpPr>
          <p:cNvPr id="114" name="Freeform 113">
            <a:extLst>
              <a:ext uri="{FF2B5EF4-FFF2-40B4-BE49-F238E27FC236}">
                <a16:creationId xmlns:a16="http://schemas.microsoft.com/office/drawing/2014/main" id="{E186366C-E1C4-4DE3-B27D-9471378134D8}"/>
              </a:ext>
            </a:extLst>
          </p:cNvPr>
          <p:cNvSpPr>
            <a:spLocks noGrp="1"/>
          </p:cNvSpPr>
          <p:nvPr/>
        </p:nvSpPr>
        <p:spPr>
          <a:xfrm>
            <a:off x="6534151" y="3847988"/>
            <a:ext cx="953" cy="666750"/>
          </a:xfrm>
          <a:custGeom>
            <a:avLst/>
            <a:gdLst/>
            <a:ahLst/>
            <a:cxnLst/>
            <a:rect l="0" t="0" r="0" b="0"/>
            <a:pathLst>
              <a:path w="953" h="666750">
                <a:moveTo>
                  <a:pt x="0" y="0"/>
                </a:moveTo>
                <a:lnTo>
                  <a:pt x="0" y="666750"/>
                </a:lnTo>
              </a:path>
            </a:pathLst>
          </a:custGeom>
          <a:noFill/>
          <a:ln w="7144">
            <a:solidFill>
              <a:srgbClr val="64748B"/>
            </a:solidFill>
            <a:prstDash val="dot"/>
          </a:ln>
        </p:spPr>
        <p:txBody>
          <a:bodyPr/>
          <a:lstStyle/>
          <a:p>
            <a:endParaRPr lang="en-US"/>
          </a:p>
        </p:txBody>
      </p:sp>
      <p:sp>
        <p:nvSpPr>
          <p:cNvPr id="38" name="Freeform 37">
            <a:extLst>
              <a:ext uri="{FF2B5EF4-FFF2-40B4-BE49-F238E27FC236}">
                <a16:creationId xmlns:a16="http://schemas.microsoft.com/office/drawing/2014/main" id="{E6D63499-D410-61E5-7774-3A59B680A9E2}"/>
              </a:ext>
            </a:extLst>
          </p:cNvPr>
          <p:cNvSpPr/>
          <p:nvPr/>
        </p:nvSpPr>
        <p:spPr>
          <a:xfrm>
            <a:off x="5086351" y="2000871"/>
            <a:ext cx="2993781" cy="571500"/>
          </a:xfrm>
          <a:custGeom>
            <a:avLst/>
            <a:gdLst>
              <a:gd name="csX0" fmla="*/ 0 w 2993781"/>
              <a:gd name="csY0" fmla="*/ 571500 h 571500"/>
              <a:gd name="csX1" fmla="*/ 545123 w 2993781"/>
              <a:gd name="csY1" fmla="*/ 501161 h 571500"/>
              <a:gd name="csX2" fmla="*/ 1103435 w 2993781"/>
              <a:gd name="csY2" fmla="*/ 422030 h 571500"/>
              <a:gd name="csX3" fmla="*/ 1674935 w 2993781"/>
              <a:gd name="csY3" fmla="*/ 303334 h 571500"/>
              <a:gd name="csX4" fmla="*/ 2154115 w 2993781"/>
              <a:gd name="csY4" fmla="*/ 202223 h 571500"/>
              <a:gd name="csX5" fmla="*/ 2611315 w 2993781"/>
              <a:gd name="csY5" fmla="*/ 101111 h 571500"/>
              <a:gd name="csX6" fmla="*/ 2993781 w 2993781"/>
              <a:gd name="csY6" fmla="*/ 0 h 5715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2993781" h="571500">
                <a:moveTo>
                  <a:pt x="0" y="571500"/>
                </a:moveTo>
                <a:lnTo>
                  <a:pt x="545123" y="501161"/>
                </a:lnTo>
                <a:cubicBezTo>
                  <a:pt x="729029" y="476249"/>
                  <a:pt x="915133" y="455001"/>
                  <a:pt x="1103435" y="422030"/>
                </a:cubicBezTo>
                <a:cubicBezTo>
                  <a:pt x="1291737" y="389059"/>
                  <a:pt x="1674935" y="303334"/>
                  <a:pt x="1674935" y="303334"/>
                </a:cubicBezTo>
                <a:lnTo>
                  <a:pt x="2154115" y="202223"/>
                </a:lnTo>
                <a:lnTo>
                  <a:pt x="2611315" y="101111"/>
                </a:lnTo>
                <a:cubicBezTo>
                  <a:pt x="2751259" y="67407"/>
                  <a:pt x="2921244" y="20515"/>
                  <a:pt x="2993781" y="0"/>
                </a:cubicBezTo>
              </a:path>
            </a:pathLst>
          </a:custGeom>
          <a:noFill/>
          <a:ln>
            <a:solidFill>
              <a:srgbClr val="003AB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0" name="Graphic 99" descr="Bar graph with downward trend with solid fill">
            <a:extLst>
              <a:ext uri="{FF2B5EF4-FFF2-40B4-BE49-F238E27FC236}">
                <a16:creationId xmlns:a16="http://schemas.microsoft.com/office/drawing/2014/main" id="{943A8674-01E0-C9F6-7E51-E1602B97B1C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90184" y="2825638"/>
            <a:ext cx="365760" cy="365760"/>
          </a:xfrm>
          <a:prstGeom prst="rect">
            <a:avLst/>
          </a:prstGeom>
        </p:spPr>
      </p:pic>
      <p:pic>
        <p:nvPicPr>
          <p:cNvPr id="106" name="Graphic 105" descr="Bar graph with upward trend with solid fill">
            <a:extLst>
              <a:ext uri="{FF2B5EF4-FFF2-40B4-BE49-F238E27FC236}">
                <a16:creationId xmlns:a16="http://schemas.microsoft.com/office/drawing/2014/main" id="{6E9EBDA0-5D45-F8A5-235A-8B33CBD109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3045" y="2846156"/>
            <a:ext cx="365760" cy="365760"/>
          </a:xfrm>
          <a:prstGeom prst="rect">
            <a:avLst/>
          </a:prstGeom>
        </p:spPr>
      </p:pic>
      <p:pic>
        <p:nvPicPr>
          <p:cNvPr id="115" name="Graphic 114" descr="Gauge with solid fill">
            <a:extLst>
              <a:ext uri="{FF2B5EF4-FFF2-40B4-BE49-F238E27FC236}">
                <a16:creationId xmlns:a16="http://schemas.microsoft.com/office/drawing/2014/main" id="{F9648662-46CA-6E9B-8E66-4794B5ECA38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5595" y="2272553"/>
            <a:ext cx="365760" cy="365760"/>
          </a:xfrm>
          <a:prstGeom prst="rect">
            <a:avLst/>
          </a:prstGeom>
        </p:spPr>
      </p:pic>
      <p:pic>
        <p:nvPicPr>
          <p:cNvPr id="121" name="Graphic 120" descr="Electric Tower with solid fill">
            <a:extLst>
              <a:ext uri="{FF2B5EF4-FFF2-40B4-BE49-F238E27FC236}">
                <a16:creationId xmlns:a16="http://schemas.microsoft.com/office/drawing/2014/main" id="{50ED27FB-AC94-0A83-D915-ACFA41B134C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12420" y="1745820"/>
            <a:ext cx="365760" cy="365760"/>
          </a:xfrm>
          <a:prstGeom prst="rect">
            <a:avLst/>
          </a:prstGeom>
        </p:spPr>
      </p:pic>
      <p:pic>
        <p:nvPicPr>
          <p:cNvPr id="125" name="Graphic 124" descr="Factory outline">
            <a:extLst>
              <a:ext uri="{FF2B5EF4-FFF2-40B4-BE49-F238E27FC236}">
                <a16:creationId xmlns:a16="http://schemas.microsoft.com/office/drawing/2014/main" id="{D1DCF6EB-1494-7380-E025-FFBA23A973B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12420" y="1237503"/>
            <a:ext cx="365760" cy="365760"/>
          </a:xfrm>
          <a:prstGeom prst="rect">
            <a:avLst/>
          </a:prstGeom>
        </p:spPr>
      </p:pic>
      <p:pic>
        <p:nvPicPr>
          <p:cNvPr id="135" name="Graphic 134" descr="Clock with solid fill">
            <a:extLst>
              <a:ext uri="{FF2B5EF4-FFF2-40B4-BE49-F238E27FC236}">
                <a16:creationId xmlns:a16="http://schemas.microsoft.com/office/drawing/2014/main" id="{B83011D9-F9E5-1EA6-742B-797140D0DDC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1574" y="714898"/>
            <a:ext cx="365760" cy="365760"/>
          </a:xfrm>
          <a:prstGeom prst="rect">
            <a:avLst/>
          </a:prstGeom>
        </p:spPr>
      </p:pic>
      <p:pic>
        <p:nvPicPr>
          <p:cNvPr id="139" name="Graphic 138" descr="Monthly calendar outline">
            <a:extLst>
              <a:ext uri="{FF2B5EF4-FFF2-40B4-BE49-F238E27FC236}">
                <a16:creationId xmlns:a16="http://schemas.microsoft.com/office/drawing/2014/main" id="{4032A19F-E9A4-D5BE-A06E-05387F7E103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03131" y="730164"/>
            <a:ext cx="365760" cy="365760"/>
          </a:xfrm>
          <a:prstGeom prst="rect">
            <a:avLst/>
          </a:prstGeom>
        </p:spPr>
      </p:pic>
      <p:pic>
        <p:nvPicPr>
          <p:cNvPr id="141" name="Graphic 140" descr="Idea with solid fill">
            <a:extLst>
              <a:ext uri="{FF2B5EF4-FFF2-40B4-BE49-F238E27FC236}">
                <a16:creationId xmlns:a16="http://schemas.microsoft.com/office/drawing/2014/main" id="{5F92BA7B-DCD3-0E46-BDC7-9D2D386330C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597090" y="1245759"/>
            <a:ext cx="365760" cy="365760"/>
          </a:xfrm>
          <a:prstGeom prst="rect">
            <a:avLst/>
          </a:prstGeom>
        </p:spPr>
      </p:pic>
      <p:pic>
        <p:nvPicPr>
          <p:cNvPr id="143" name="Graphic 142" descr="Wind Turbines outline">
            <a:extLst>
              <a:ext uri="{FF2B5EF4-FFF2-40B4-BE49-F238E27FC236}">
                <a16:creationId xmlns:a16="http://schemas.microsoft.com/office/drawing/2014/main" id="{FDF4C1D5-E1C9-3D81-2BB7-2580E86CA48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749550" y="1803288"/>
            <a:ext cx="182880" cy="182880"/>
          </a:xfrm>
          <a:prstGeom prst="rect">
            <a:avLst/>
          </a:prstGeom>
        </p:spPr>
      </p:pic>
      <p:pic>
        <p:nvPicPr>
          <p:cNvPr id="145" name="Graphic 144" descr="Electric Tower outline">
            <a:extLst>
              <a:ext uri="{FF2B5EF4-FFF2-40B4-BE49-F238E27FC236}">
                <a16:creationId xmlns:a16="http://schemas.microsoft.com/office/drawing/2014/main" id="{EAEF8F13-5A4D-54F9-D499-992255CD051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622550" y="1879488"/>
            <a:ext cx="182880" cy="182880"/>
          </a:xfrm>
          <a:prstGeom prst="rect">
            <a:avLst/>
          </a:prstGeom>
        </p:spPr>
      </p:pic>
      <p:pic>
        <p:nvPicPr>
          <p:cNvPr id="147" name="Graphic 146" descr="Factory with solid fill">
            <a:extLst>
              <a:ext uri="{FF2B5EF4-FFF2-40B4-BE49-F238E27FC236}">
                <a16:creationId xmlns:a16="http://schemas.microsoft.com/office/drawing/2014/main" id="{506980F5-A99B-38EF-0E8E-5065C070E8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597150" y="2279538"/>
            <a:ext cx="365760" cy="365760"/>
          </a:xfrm>
          <a:prstGeom prst="rect">
            <a:avLst/>
          </a:prstGeom>
        </p:spPr>
      </p:pic>
      <p:pic>
        <p:nvPicPr>
          <p:cNvPr id="150" name="Graphic 149" descr="Cloud with solid fill">
            <a:extLst>
              <a:ext uri="{FF2B5EF4-FFF2-40B4-BE49-F238E27FC236}">
                <a16:creationId xmlns:a16="http://schemas.microsoft.com/office/drawing/2014/main" id="{BBE4520B-AD5A-E149-BAA3-FE786C06FAA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76225" y="3810388"/>
            <a:ext cx="548640" cy="548640"/>
          </a:xfrm>
          <a:prstGeom prst="rect">
            <a:avLst/>
          </a:prstGeom>
        </p:spPr>
      </p:pic>
      <p:sp>
        <p:nvSpPr>
          <p:cNvPr id="153" name="Down Arrow 152">
            <a:extLst>
              <a:ext uri="{FF2B5EF4-FFF2-40B4-BE49-F238E27FC236}">
                <a16:creationId xmlns:a16="http://schemas.microsoft.com/office/drawing/2014/main" id="{1022A405-F155-5B60-B7C3-BBB15F079AF5}"/>
              </a:ext>
            </a:extLst>
          </p:cNvPr>
          <p:cNvSpPr/>
          <p:nvPr/>
        </p:nvSpPr>
        <p:spPr>
          <a:xfrm>
            <a:off x="500514" y="4201313"/>
            <a:ext cx="48126" cy="137160"/>
          </a:xfrm>
          <a:prstGeom prst="downArrow">
            <a:avLst/>
          </a:prstGeom>
          <a:solidFill>
            <a:srgbClr val="118A2F"/>
          </a:solidFill>
          <a:ln w="22225">
            <a:solidFill>
              <a:srgbClr val="118A2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B5889AE1-0E81-0D9E-AA0C-393021329957}"/>
              </a:ext>
            </a:extLst>
          </p:cNvPr>
          <p:cNvSpPr txBox="1"/>
          <p:nvPr/>
        </p:nvSpPr>
        <p:spPr>
          <a:xfrm>
            <a:off x="350559" y="3957274"/>
            <a:ext cx="4189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CO</a:t>
            </a:r>
            <a:r>
              <a:rPr lang="en-US" sz="1200" baseline="-250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5520EEB4-9BD3-AE86-904F-FEB194649FB8}"/>
              </a:ext>
            </a:extLst>
          </p:cNvPr>
          <p:cNvSpPr>
            <a:spLocks noChangeAspect="1"/>
          </p:cNvSpPr>
          <p:nvPr/>
        </p:nvSpPr>
        <p:spPr>
          <a:xfrm>
            <a:off x="218475" y="3847837"/>
            <a:ext cx="640080" cy="640080"/>
          </a:xfrm>
          <a:prstGeom prst="ellipse">
            <a:avLst/>
          </a:prstGeom>
          <a:noFill/>
          <a:ln>
            <a:solidFill>
              <a:srgbClr val="118A2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F6091B31-1ACB-22D4-2817-33608F5378A2}"/>
              </a:ext>
            </a:extLst>
          </p:cNvPr>
          <p:cNvSpPr>
            <a:spLocks noGrp="1"/>
          </p:cNvSpPr>
          <p:nvPr/>
        </p:nvSpPr>
        <p:spPr>
          <a:xfrm>
            <a:off x="8111122" y="2980292"/>
            <a:ext cx="675321" cy="258096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615" b="0" i="0">
                <a:solidFill>
                  <a:srgbClr val="000000"/>
                </a:solidFill>
              </a:defRPr>
            </a:pPr>
            <a:r>
              <a:rPr lang="en-US" sz="800" dirty="0">
                <a:solidFill>
                  <a:srgbClr val="000000"/>
                </a:solidFill>
              </a:rPr>
              <a:t>Time</a:t>
            </a:r>
            <a:endParaRPr sz="800" dirty="0">
              <a:solidFill>
                <a:srgbClr val="000000"/>
              </a:solidFill>
            </a:endParaRPr>
          </a:p>
        </p:txBody>
      </p:sp>
      <p:pic>
        <p:nvPicPr>
          <p:cNvPr id="168" name="Graphic 167" descr="Dollar with solid fill">
            <a:extLst>
              <a:ext uri="{FF2B5EF4-FFF2-40B4-BE49-F238E27FC236}">
                <a16:creationId xmlns:a16="http://schemas.microsoft.com/office/drawing/2014/main" id="{308C387C-0D84-A2F2-C22D-2BA81A820B2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316480" y="3867038"/>
            <a:ext cx="548640" cy="548640"/>
          </a:xfrm>
          <a:prstGeom prst="rect">
            <a:avLst/>
          </a:prstGeom>
        </p:spPr>
      </p:pic>
      <p:sp>
        <p:nvSpPr>
          <p:cNvPr id="169" name="Oval 168">
            <a:extLst>
              <a:ext uri="{FF2B5EF4-FFF2-40B4-BE49-F238E27FC236}">
                <a16:creationId xmlns:a16="http://schemas.microsoft.com/office/drawing/2014/main" id="{D0C243D0-A621-EE70-3A85-53412CDAF5CC}"/>
              </a:ext>
            </a:extLst>
          </p:cNvPr>
          <p:cNvSpPr>
            <a:spLocks noChangeAspect="1"/>
          </p:cNvSpPr>
          <p:nvPr/>
        </p:nvSpPr>
        <p:spPr>
          <a:xfrm>
            <a:off x="2275573" y="3847837"/>
            <a:ext cx="640080" cy="640080"/>
          </a:xfrm>
          <a:prstGeom prst="ellipse">
            <a:avLst/>
          </a:prstGeom>
          <a:noFill/>
          <a:ln>
            <a:solidFill>
              <a:srgbClr val="003AB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2" name="Graphic 171" descr="Shield Tick with solid fill">
            <a:extLst>
              <a:ext uri="{FF2B5EF4-FFF2-40B4-BE49-F238E27FC236}">
                <a16:creationId xmlns:a16="http://schemas.microsoft.com/office/drawing/2014/main" id="{1307C8D6-FDC6-E28F-013A-A9B9F667E88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537414" y="3881078"/>
            <a:ext cx="548640" cy="548640"/>
          </a:xfrm>
          <a:prstGeom prst="rect">
            <a:avLst/>
          </a:prstGeom>
        </p:spPr>
      </p:pic>
      <p:sp>
        <p:nvSpPr>
          <p:cNvPr id="174" name="Oval 173">
            <a:extLst>
              <a:ext uri="{FF2B5EF4-FFF2-40B4-BE49-F238E27FC236}">
                <a16:creationId xmlns:a16="http://schemas.microsoft.com/office/drawing/2014/main" id="{69FDD36A-5E10-2BDB-92DF-FDA7E91084BE}"/>
              </a:ext>
            </a:extLst>
          </p:cNvPr>
          <p:cNvSpPr>
            <a:spLocks noChangeAspect="1"/>
          </p:cNvSpPr>
          <p:nvPr/>
        </p:nvSpPr>
        <p:spPr>
          <a:xfrm>
            <a:off x="4496736" y="3846083"/>
            <a:ext cx="640080" cy="640080"/>
          </a:xfrm>
          <a:prstGeom prst="ellipse">
            <a:avLst/>
          </a:prstGeom>
          <a:noFill/>
          <a:ln>
            <a:solidFill>
              <a:srgbClr val="5809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Oval 174">
            <a:extLst>
              <a:ext uri="{FF2B5EF4-FFF2-40B4-BE49-F238E27FC236}">
                <a16:creationId xmlns:a16="http://schemas.microsoft.com/office/drawing/2014/main" id="{78B1B129-9A31-FC04-D59D-7B9ABD26BF2D}"/>
              </a:ext>
            </a:extLst>
          </p:cNvPr>
          <p:cNvSpPr>
            <a:spLocks noChangeAspect="1"/>
          </p:cNvSpPr>
          <p:nvPr/>
        </p:nvSpPr>
        <p:spPr>
          <a:xfrm>
            <a:off x="6651413" y="3853117"/>
            <a:ext cx="640080" cy="640080"/>
          </a:xfrm>
          <a:prstGeom prst="ellipse">
            <a:avLst/>
          </a:prstGeom>
          <a:noFill/>
          <a:ln>
            <a:solidFill>
              <a:srgbClr val="E96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8" name="Graphic 177" descr="Group of people outline">
            <a:extLst>
              <a:ext uri="{FF2B5EF4-FFF2-40B4-BE49-F238E27FC236}">
                <a16:creationId xmlns:a16="http://schemas.microsoft.com/office/drawing/2014/main" id="{F8033AD9-B216-EBAB-6397-3BA7DEA579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708624" y="3882278"/>
            <a:ext cx="502920" cy="502920"/>
          </a:xfrm>
          <a:prstGeom prst="rect">
            <a:avLst/>
          </a:prstGeom>
        </p:spPr>
      </p:pic>
      <p:sp>
        <p:nvSpPr>
          <p:cNvPr id="179" name="Freeform 178">
            <a:extLst>
              <a:ext uri="{FF2B5EF4-FFF2-40B4-BE49-F238E27FC236}">
                <a16:creationId xmlns:a16="http://schemas.microsoft.com/office/drawing/2014/main" id="{6401E233-F053-3B1B-46A6-811D67E48A11}"/>
              </a:ext>
            </a:extLst>
          </p:cNvPr>
          <p:cNvSpPr/>
          <p:nvPr/>
        </p:nvSpPr>
        <p:spPr>
          <a:xfrm>
            <a:off x="5072063" y="914289"/>
            <a:ext cx="3018255" cy="1920233"/>
          </a:xfrm>
          <a:custGeom>
            <a:avLst/>
            <a:gdLst>
              <a:gd name="csX0" fmla="*/ 0 w 2895600"/>
              <a:gd name="csY0" fmla="*/ 1850572 h 1850572"/>
              <a:gd name="csX1" fmla="*/ 783772 w 2895600"/>
              <a:gd name="csY1" fmla="*/ 1763486 h 1850572"/>
              <a:gd name="csX2" fmla="*/ 1284514 w 2895600"/>
              <a:gd name="csY2" fmla="*/ 1567543 h 1850572"/>
              <a:gd name="csX3" fmla="*/ 1676400 w 2895600"/>
              <a:gd name="csY3" fmla="*/ 1349829 h 1850572"/>
              <a:gd name="csX4" fmla="*/ 2090057 w 2895600"/>
              <a:gd name="csY4" fmla="*/ 1077686 h 1850572"/>
              <a:gd name="csX5" fmla="*/ 2394857 w 2895600"/>
              <a:gd name="csY5" fmla="*/ 783772 h 1850572"/>
              <a:gd name="csX6" fmla="*/ 2634343 w 2895600"/>
              <a:gd name="csY6" fmla="*/ 446315 h 1850572"/>
              <a:gd name="csX7" fmla="*/ 2819400 w 2895600"/>
              <a:gd name="csY7" fmla="*/ 108857 h 1850572"/>
              <a:gd name="csX8" fmla="*/ 2895600 w 2895600"/>
              <a:gd name="csY8" fmla="*/ 0 h 185057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2895600" h="1850572">
                <a:moveTo>
                  <a:pt x="0" y="1850572"/>
                </a:moveTo>
                <a:cubicBezTo>
                  <a:pt x="284843" y="1830614"/>
                  <a:pt x="569686" y="1810657"/>
                  <a:pt x="783772" y="1763486"/>
                </a:cubicBezTo>
                <a:cubicBezTo>
                  <a:pt x="997858" y="1716315"/>
                  <a:pt x="1135743" y="1636486"/>
                  <a:pt x="1284514" y="1567543"/>
                </a:cubicBezTo>
                <a:cubicBezTo>
                  <a:pt x="1433285" y="1498600"/>
                  <a:pt x="1542143" y="1431472"/>
                  <a:pt x="1676400" y="1349829"/>
                </a:cubicBezTo>
                <a:cubicBezTo>
                  <a:pt x="1810657" y="1268186"/>
                  <a:pt x="1970314" y="1172029"/>
                  <a:pt x="2090057" y="1077686"/>
                </a:cubicBezTo>
                <a:cubicBezTo>
                  <a:pt x="2209800" y="983343"/>
                  <a:pt x="2304143" y="889000"/>
                  <a:pt x="2394857" y="783772"/>
                </a:cubicBezTo>
                <a:cubicBezTo>
                  <a:pt x="2485571" y="678543"/>
                  <a:pt x="2563586" y="558801"/>
                  <a:pt x="2634343" y="446315"/>
                </a:cubicBezTo>
                <a:cubicBezTo>
                  <a:pt x="2705100" y="333829"/>
                  <a:pt x="2775857" y="183243"/>
                  <a:pt x="2819400" y="108857"/>
                </a:cubicBezTo>
                <a:cubicBezTo>
                  <a:pt x="2862943" y="34471"/>
                  <a:pt x="2879271" y="17235"/>
                  <a:pt x="289560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092683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178</Words>
  <Application>Microsoft Macintosh PowerPoint</Application>
  <DocSecurity>0</DocSecurity>
  <PresentationFormat>Custom</PresentationFormat>
  <Paragraphs>71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Calibri</vt:lpstr>
      <vt:lpstr>ChatGPT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Gang He</cp:lastModifiedBy>
  <cp:revision>16</cp:revision>
  <dcterms:created xsi:type="dcterms:W3CDTF">2026-07-04T10:42:52Z</dcterms:created>
  <dcterms:modified xsi:type="dcterms:W3CDTF">2026-08-07T21:51:16Z</dcterms:modified>
</cp:coreProperties>
</file>